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58"/>
  </p:notesMasterIdLst>
  <p:sldIdLst>
    <p:sldId id="293" r:id="rId2"/>
    <p:sldId id="296" r:id="rId3"/>
    <p:sldId id="267" r:id="rId4"/>
    <p:sldId id="304" r:id="rId5"/>
    <p:sldId id="869" r:id="rId6"/>
    <p:sldId id="866" r:id="rId7"/>
    <p:sldId id="867" r:id="rId8"/>
    <p:sldId id="257" r:id="rId9"/>
    <p:sldId id="269" r:id="rId10"/>
    <p:sldId id="280" r:id="rId11"/>
    <p:sldId id="264" r:id="rId12"/>
    <p:sldId id="263" r:id="rId13"/>
    <p:sldId id="262" r:id="rId14"/>
    <p:sldId id="305" r:id="rId15"/>
    <p:sldId id="260" r:id="rId16"/>
    <p:sldId id="283" r:id="rId17"/>
    <p:sldId id="297" r:id="rId18"/>
    <p:sldId id="298" r:id="rId19"/>
    <p:sldId id="306" r:id="rId20"/>
    <p:sldId id="278" r:id="rId21"/>
    <p:sldId id="266" r:id="rId22"/>
    <p:sldId id="271" r:id="rId23"/>
    <p:sldId id="288" r:id="rId24"/>
    <p:sldId id="270" r:id="rId25"/>
    <p:sldId id="259" r:id="rId26"/>
    <p:sldId id="303" r:id="rId27"/>
    <p:sldId id="862" r:id="rId28"/>
    <p:sldId id="863" r:id="rId29"/>
    <p:sldId id="864" r:id="rId30"/>
    <p:sldId id="286" r:id="rId31"/>
    <p:sldId id="287" r:id="rId32"/>
    <p:sldId id="858" r:id="rId33"/>
    <p:sldId id="313" r:id="rId34"/>
    <p:sldId id="300" r:id="rId35"/>
    <p:sldId id="284" r:id="rId36"/>
    <p:sldId id="308" r:id="rId37"/>
    <p:sldId id="311" r:id="rId38"/>
    <p:sldId id="301" r:id="rId39"/>
    <p:sldId id="309" r:id="rId40"/>
    <p:sldId id="310" r:id="rId41"/>
    <p:sldId id="302" r:id="rId42"/>
    <p:sldId id="860" r:id="rId43"/>
    <p:sldId id="299" r:id="rId44"/>
    <p:sldId id="314" r:id="rId45"/>
    <p:sldId id="348" r:id="rId46"/>
    <p:sldId id="295" r:id="rId47"/>
    <p:sldId id="868" r:id="rId48"/>
    <p:sldId id="683" r:id="rId49"/>
    <p:sldId id="737" r:id="rId50"/>
    <p:sldId id="859" r:id="rId51"/>
    <p:sldId id="865" r:id="rId52"/>
    <p:sldId id="861" r:id="rId53"/>
    <p:sldId id="290" r:id="rId54"/>
    <p:sldId id="291" r:id="rId55"/>
    <p:sldId id="857" r:id="rId56"/>
    <p:sldId id="347" r:id="rId57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p Fernandez" initials="JF" lastIdx="2" clrIdx="0">
    <p:extLst>
      <p:ext uri="{19B8F6BF-5375-455C-9EA6-DF929625EA0E}">
        <p15:presenceInfo xmlns:p15="http://schemas.microsoft.com/office/powerpoint/2012/main" userId="2113ce96330e211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0958" autoAdjust="0"/>
  </p:normalViewPr>
  <p:slideViewPr>
    <p:cSldViewPr snapToGrid="0">
      <p:cViewPr varScale="1">
        <p:scale>
          <a:sx n="61" d="100"/>
          <a:sy n="61" d="100"/>
        </p:scale>
        <p:origin x="6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6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0A673-529D-47B2-9971-BE048BFE75B7}" type="datetimeFigureOut">
              <a:rPr lang="es-ES" smtClean="0"/>
              <a:t>11/09/2020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2D28D-86EF-4DD1-BFD0-0EBE6DC86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399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Hem</a:t>
            </a:r>
            <a:r>
              <a:rPr lang="es-ES" dirty="0"/>
              <a:t> </a:t>
            </a:r>
            <a:r>
              <a:rPr lang="es-ES" dirty="0" err="1"/>
              <a:t>preparat</a:t>
            </a:r>
            <a:r>
              <a:rPr lang="es-ES" dirty="0"/>
              <a:t> </a:t>
            </a:r>
            <a:r>
              <a:rPr lang="es-ES" dirty="0" err="1"/>
              <a:t>algunes</a:t>
            </a:r>
            <a:r>
              <a:rPr lang="es-ES" dirty="0"/>
              <a:t> idees i </a:t>
            </a:r>
            <a:r>
              <a:rPr lang="es-ES" dirty="0" err="1"/>
              <a:t>propostes</a:t>
            </a:r>
            <a:r>
              <a:rPr lang="es-ES" dirty="0"/>
              <a:t> per a la </a:t>
            </a:r>
            <a:r>
              <a:rPr lang="es-ES" dirty="0" err="1"/>
              <a:t>subdivisió</a:t>
            </a:r>
            <a:r>
              <a:rPr lang="es-ES" dirty="0"/>
              <a:t> </a:t>
            </a:r>
            <a:r>
              <a:rPr lang="es-ES" dirty="0" err="1"/>
              <a:t>dels</a:t>
            </a:r>
            <a:r>
              <a:rPr lang="es-ES" dirty="0"/>
              <a:t> patis de </a:t>
            </a:r>
            <a:r>
              <a:rPr lang="es-ES" dirty="0" err="1"/>
              <a:t>l'escola</a:t>
            </a:r>
            <a:r>
              <a:rPr lang="es-ES" dirty="0"/>
              <a:t> i la </a:t>
            </a:r>
            <a:r>
              <a:rPr lang="es-ES" dirty="0" err="1"/>
              <a:t>seva</a:t>
            </a:r>
            <a:r>
              <a:rPr lang="es-ES" dirty="0"/>
              <a:t> </a:t>
            </a:r>
            <a:r>
              <a:rPr lang="es-ES" dirty="0" err="1"/>
              <a:t>utilització</a:t>
            </a:r>
            <a:r>
              <a:rPr lang="es-ES" dirty="0"/>
              <a:t> </a:t>
            </a:r>
            <a:r>
              <a:rPr lang="es-ES" dirty="0" err="1"/>
              <a:t>simultània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espais</a:t>
            </a:r>
            <a:r>
              <a:rPr lang="es-ES" dirty="0"/>
              <a:t> </a:t>
            </a:r>
            <a:r>
              <a:rPr lang="es-ES" dirty="0" err="1"/>
              <a:t>interiors</a:t>
            </a:r>
            <a:r>
              <a:rPr lang="es-ES" dirty="0"/>
              <a:t>. A </a:t>
            </a:r>
            <a:r>
              <a:rPr lang="es-ES" dirty="0" err="1"/>
              <a:t>hores</a:t>
            </a:r>
            <a:r>
              <a:rPr lang="es-ES" dirty="0"/>
              <a:t> </a:t>
            </a:r>
            <a:r>
              <a:rPr lang="es-ES" dirty="0" err="1"/>
              <a:t>d'ara</a:t>
            </a:r>
            <a:r>
              <a:rPr lang="es-ES" dirty="0"/>
              <a:t>, </a:t>
            </a:r>
            <a:r>
              <a:rPr lang="es-ES" dirty="0" err="1"/>
              <a:t>tant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patis </a:t>
            </a:r>
            <a:r>
              <a:rPr lang="es-ES" dirty="0" err="1"/>
              <a:t>tristos</a:t>
            </a:r>
            <a:r>
              <a:rPr lang="es-ES" dirty="0"/>
              <a:t> i </a:t>
            </a:r>
            <a:r>
              <a:rPr lang="es-ES" dirty="0" err="1"/>
              <a:t>grisos</a:t>
            </a:r>
            <a:r>
              <a:rPr lang="es-ES" dirty="0"/>
              <a:t> </a:t>
            </a:r>
            <a:r>
              <a:rPr lang="es-ES" dirty="0" err="1"/>
              <a:t>com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ja </a:t>
            </a:r>
            <a:r>
              <a:rPr lang="es-ES" dirty="0" err="1"/>
              <a:t>verds</a:t>
            </a:r>
            <a:r>
              <a:rPr lang="es-ES" dirty="0"/>
              <a:t> </a:t>
            </a:r>
            <a:r>
              <a:rPr lang="es-ES" dirty="0" err="1"/>
              <a:t>ens</a:t>
            </a:r>
            <a:r>
              <a:rPr lang="es-ES" dirty="0"/>
              <a:t> poden </a:t>
            </a:r>
            <a:r>
              <a:rPr lang="es-ES" dirty="0" err="1"/>
              <a:t>oferir</a:t>
            </a:r>
            <a:r>
              <a:rPr lang="es-ES" dirty="0"/>
              <a:t> </a:t>
            </a:r>
            <a:r>
              <a:rPr lang="es-ES" dirty="0" err="1"/>
              <a:t>oportunitats</a:t>
            </a:r>
            <a:r>
              <a:rPr lang="es-ES" dirty="0"/>
              <a:t>. La </a:t>
            </a:r>
            <a:r>
              <a:rPr lang="es-ES" dirty="0" err="1"/>
              <a:t>permanència</a:t>
            </a:r>
            <a:r>
              <a:rPr lang="es-ES" dirty="0"/>
              <a:t> a </a:t>
            </a:r>
            <a:r>
              <a:rPr lang="es-ES" dirty="0" err="1"/>
              <a:t>l'aire</a:t>
            </a:r>
            <a:r>
              <a:rPr lang="es-ES" dirty="0"/>
              <a:t> </a:t>
            </a:r>
            <a:r>
              <a:rPr lang="es-ES" dirty="0" err="1"/>
              <a:t>lliure</a:t>
            </a:r>
            <a:r>
              <a:rPr lang="es-ES" dirty="0"/>
              <a:t> </a:t>
            </a:r>
            <a:r>
              <a:rPr lang="es-ES" dirty="0" err="1"/>
              <a:t>és</a:t>
            </a:r>
            <a:r>
              <a:rPr lang="es-ES" dirty="0"/>
              <a:t> </a:t>
            </a:r>
            <a:r>
              <a:rPr lang="es-ES" dirty="0" err="1"/>
              <a:t>necessària</a:t>
            </a:r>
            <a:r>
              <a:rPr lang="es-ES" dirty="0"/>
              <a:t> i </a:t>
            </a:r>
            <a:r>
              <a:rPr lang="es-ES" dirty="0" err="1"/>
              <a:t>pot</a:t>
            </a:r>
            <a:r>
              <a:rPr lang="es-ES" dirty="0"/>
              <a:t> facilitar una alternativa </a:t>
            </a:r>
            <a:r>
              <a:rPr lang="es-ES" dirty="0" err="1"/>
              <a:t>més</a:t>
            </a:r>
            <a:r>
              <a:rPr lang="es-ES" dirty="0"/>
              <a:t> racional i saludable que </a:t>
            </a:r>
            <a:r>
              <a:rPr lang="es-ES" dirty="0" err="1"/>
              <a:t>serveixi</a:t>
            </a:r>
            <a:r>
              <a:rPr lang="es-ES" dirty="0"/>
              <a:t> </a:t>
            </a:r>
            <a:r>
              <a:rPr lang="es-ES" dirty="0" err="1"/>
              <a:t>d'ajuda</a:t>
            </a:r>
            <a:r>
              <a:rPr lang="es-ES" dirty="0"/>
              <a:t> </a:t>
            </a:r>
            <a:r>
              <a:rPr lang="es-ES" dirty="0" err="1"/>
              <a:t>tant</a:t>
            </a:r>
            <a:r>
              <a:rPr lang="es-ES" dirty="0"/>
              <a:t> en el </a:t>
            </a:r>
            <a:r>
              <a:rPr lang="es-ES" dirty="0" err="1"/>
              <a:t>present</a:t>
            </a:r>
            <a:r>
              <a:rPr lang="es-ES" dirty="0"/>
              <a:t> </a:t>
            </a:r>
            <a:r>
              <a:rPr lang="es-ES" dirty="0" err="1"/>
              <a:t>com</a:t>
            </a:r>
            <a:r>
              <a:rPr lang="es-ES" dirty="0"/>
              <a:t> en el </a:t>
            </a:r>
            <a:r>
              <a:rPr lang="es-ES" dirty="0" err="1"/>
              <a:t>futur</a:t>
            </a:r>
            <a:r>
              <a:rPr lang="es-ES" dirty="0"/>
              <a:t> </a:t>
            </a:r>
            <a:r>
              <a:rPr lang="es-ES" dirty="0" err="1"/>
              <a:t>dels</a:t>
            </a:r>
            <a:r>
              <a:rPr lang="es-ES" dirty="0"/>
              <a:t> </a:t>
            </a:r>
            <a:r>
              <a:rPr lang="es-ES" dirty="0" err="1"/>
              <a:t>nostres</a:t>
            </a:r>
            <a:r>
              <a:rPr lang="es-ES" dirty="0"/>
              <a:t> patis.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2D28D-86EF-4DD1-BFD0-0EBE6DC8611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2006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2D28D-86EF-4DD1-BFD0-0EBE6DC8611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9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6EA4619-AC09-433A-BC9F-0A9F34024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95E15-5BE0-4A5E-9737-BA050131699F}" type="slidenum">
              <a:rPr lang="es-ES" altLang="es-ES"/>
              <a:pPr/>
              <a:t>42</a:t>
            </a:fld>
            <a:endParaRPr lang="es-ES" altLang="es-ES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DBA460CF-7464-42B0-8668-4320AD801B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9FE2FBF8-E17D-4B09-ACF5-E8FF8662E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4239158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noProof="0" dirty="0"/>
          </a:p>
          <a:p>
            <a:endParaRPr lang="es-ES" baseline="0" noProof="0" dirty="0"/>
          </a:p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DF0E2-2BC2-4160-9F19-D8B822C3804D}" type="slidenum">
              <a:rPr lang="ca-ES" smtClean="0"/>
              <a:t>45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3884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2D28D-86EF-4DD1-BFD0-0EBE6DC86110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5191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sz="1300" noProof="0" dirty="0"/>
              <a:t>Espais que acullin naturalesa, salut, creativitat, convivència, ciència, comunicació, escenaris acompanyats d'interessos i aprenentatges. Les nenes i els nens necessiten per al seu desenvolupament llocs "sensorials" en els quals poder experimentar i processar el que viuen amb els seus iguals.</a:t>
            </a:r>
          </a:p>
          <a:p>
            <a:r>
              <a:rPr lang="ca-ES" sz="1300" noProof="0" dirty="0"/>
              <a:t>Disposem de suficients arguments científics i pedagògics que posen de manifest el gran valor d'aquests espais. Recuperem els grans referents i els seus principis que ens parlen del benefici d'apropar els nens a la natura. Rousseau, </a:t>
            </a:r>
            <a:r>
              <a:rPr lang="ca-ES" sz="1300" noProof="0" dirty="0" err="1"/>
              <a:t>Pestalozzi</a:t>
            </a:r>
            <a:r>
              <a:rPr lang="ca-ES" sz="1300" noProof="0" dirty="0"/>
              <a:t>, Fröebel. El naturalisme pedagògic, l'experimentació, l'acció dels nens per sobre de la paraula i el contacte amb la natura com a punts claus en la seva educació. Julián Sanz del Río, Francisco Giner de los Ríos, impulsors del krausisme a Espanya i fundadors de la </a:t>
            </a:r>
            <a:r>
              <a:rPr lang="ca-ES" sz="1300" noProof="0" dirty="0" err="1"/>
              <a:t>Institución</a:t>
            </a:r>
            <a:r>
              <a:rPr lang="ca-ES" sz="1300" noProof="0" dirty="0"/>
              <a:t> </a:t>
            </a:r>
            <a:r>
              <a:rPr lang="ca-ES" sz="1300" noProof="0" dirty="0" err="1"/>
              <a:t>Libre</a:t>
            </a:r>
            <a:r>
              <a:rPr lang="ca-ES" sz="1300" noProof="0" dirty="0"/>
              <a:t> de </a:t>
            </a:r>
            <a:r>
              <a:rPr lang="ca-ES" sz="1300" noProof="0" dirty="0" err="1"/>
              <a:t>Enseñanza</a:t>
            </a:r>
            <a:r>
              <a:rPr lang="ca-ES" sz="1300" noProof="0" dirty="0"/>
              <a:t> (ILE), posen en contacte directe l'alumne amb la natura i amb qualsevol objecte de coneixement, d'aquí la importància de les classes experimentals i de les excursions. Així també ho van fer Maria </a:t>
            </a:r>
            <a:r>
              <a:rPr lang="ca-ES" sz="1300" noProof="0" dirty="0" err="1"/>
              <a:t>Montessori</a:t>
            </a:r>
            <a:r>
              <a:rPr lang="ca-ES" sz="1300" noProof="0" dirty="0"/>
              <a:t>, les germanes </a:t>
            </a:r>
            <a:r>
              <a:rPr lang="ca-ES" sz="1300" noProof="0" dirty="0" err="1"/>
              <a:t>Agazzi</a:t>
            </a:r>
            <a:r>
              <a:rPr lang="ca-ES" sz="1300" noProof="0" dirty="0"/>
              <a:t> o Rosa Sensat. Aquesta última deixebla de l'ILE i directora de l'Escola de Bosc de Montjuïc, una de les primeres escoles de bosc a Barcelona.</a:t>
            </a:r>
            <a:endParaRPr lang="ca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5F499-CE7C-41E9-A869-525C7016ED76}" type="slidenum">
              <a:rPr lang="ca-ES" smtClean="0"/>
              <a:t>48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57862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2D28D-86EF-4DD1-BFD0-0EBE6DC86110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649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7891134-FE29-4C6D-B358-F8199F0960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AF4FA6-CF02-4086-B614-4CF6FD771263}" type="slidenum">
              <a:rPr lang="ca-ES" altLang="ca-ES"/>
              <a:pPr/>
              <a:t>56</a:t>
            </a:fld>
            <a:endParaRPr lang="ca-ES" altLang="ca-E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E3AB733F-A604-452E-8CA4-3717854648DD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Text Box 3">
            <a:extLst>
              <a:ext uri="{FF2B5EF4-FFF2-40B4-BE49-F238E27FC236}">
                <a16:creationId xmlns:a16="http://schemas.microsoft.com/office/drawing/2014/main" id="{FC19C1FD-3676-444D-B5EB-0A9DB7AB7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164" y="5214122"/>
            <a:ext cx="5537318" cy="493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4" tIns="51042" rIns="102084" bIns="51042" anchor="ctr"/>
          <a:lstStyle/>
          <a:p>
            <a:endParaRPr lang="ca-ES"/>
          </a:p>
        </p:txBody>
      </p:sp>
      <p:sp>
        <p:nvSpPr>
          <p:cNvPr id="2" name="Marcador de notas 1">
            <a:extLst>
              <a:ext uri="{FF2B5EF4-FFF2-40B4-BE49-F238E27FC236}">
                <a16:creationId xmlns:a16="http://schemas.microsoft.com/office/drawing/2014/main" id="{77CD1813-13A1-4378-9860-E8AA2B8F1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32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2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8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6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06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6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4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0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9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2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5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8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85" r:id="rId5"/>
    <p:sldLayoutId id="2147483679" r:id="rId6"/>
    <p:sldLayoutId id="2147483680" r:id="rId7"/>
    <p:sldLayoutId id="2147483681" r:id="rId8"/>
    <p:sldLayoutId id="2147483684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1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5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5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tabla, pastel, edificio&#10;&#10;Descripción generada automáticamente">
            <a:extLst>
              <a:ext uri="{FF2B5EF4-FFF2-40B4-BE49-F238E27FC236}">
                <a16:creationId xmlns:a16="http://schemas.microsoft.com/office/drawing/2014/main" id="{46B66F60-3CDC-4EFE-B3F7-F276D25250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70DA9E8-75F6-4D22-A659-97BB5AEA3F65}"/>
              </a:ext>
            </a:extLst>
          </p:cNvPr>
          <p:cNvSpPr txBox="1"/>
          <p:nvPr/>
        </p:nvSpPr>
        <p:spPr>
          <a:xfrm>
            <a:off x="721895" y="1151787"/>
            <a:ext cx="8554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IDEES PER DELIMITAR ESPAIS</a:t>
            </a:r>
          </a:p>
        </p:txBody>
      </p:sp>
    </p:spTree>
    <p:extLst>
      <p:ext uri="{BB962C8B-B14F-4D97-AF65-F5344CB8AC3E}">
        <p14:creationId xmlns:p14="http://schemas.microsoft.com/office/powerpoint/2010/main" val="306378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6F3B6-8D47-4C34-87F2-87E75B5C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70" y="558800"/>
            <a:ext cx="11224302" cy="62992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ca-ES" sz="3100" dirty="0"/>
              <a:t>Hem preparat algunes idees i propostes per a la subdivisió dels patis de l'escola i la seva utilització simultània amb els espais interiors. A hores d'ara, tant els patis tristos i grisos com els ja verds ens poden oferir oportunitats. La permanència a l'aire lliure és necessària i pot facilitar una alternativa més racional i saludable que serveixi d'ajuda tant en el present com en el futur. Dins i fora escenaris de vida:</a:t>
            </a:r>
            <a:br>
              <a:rPr lang="ca-ES" sz="3100" dirty="0"/>
            </a:br>
            <a:r>
              <a:rPr lang="ca-ES" sz="3100" dirty="0"/>
              <a:t>Retornem el paisatge als nostres patis per organitzar propostes!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23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dificio, tabla, viejo, cocina&#10;&#10;Descripción generada automáticamente">
            <a:extLst>
              <a:ext uri="{FF2B5EF4-FFF2-40B4-BE49-F238E27FC236}">
                <a16:creationId xmlns:a16="http://schemas.microsoft.com/office/drawing/2014/main" id="{3CD905DF-A94B-4761-AF9B-48EB6CDF6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08B3298-4F98-483E-A93A-481347B4BFD9}"/>
              </a:ext>
            </a:extLst>
          </p:cNvPr>
          <p:cNvSpPr txBox="1"/>
          <p:nvPr/>
        </p:nvSpPr>
        <p:spPr>
          <a:xfrm>
            <a:off x="946298" y="82542"/>
            <a:ext cx="5770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/>
              <a:t>Quins materials tenim?</a:t>
            </a:r>
          </a:p>
          <a:p>
            <a:r>
              <a:rPr lang="ca-ES" sz="2800" b="1" dirty="0"/>
              <a:t>On els trobem?</a:t>
            </a:r>
          </a:p>
        </p:txBody>
      </p:sp>
    </p:spTree>
    <p:extLst>
      <p:ext uri="{BB962C8B-B14F-4D97-AF65-F5344CB8AC3E}">
        <p14:creationId xmlns:p14="http://schemas.microsoft.com/office/powerpoint/2010/main" val="82227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2D6295E-2D14-40C0-B3F5-FD31C795C6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117" r="-1" b="-1"/>
          <a:stretch/>
        </p:blipFill>
        <p:spPr>
          <a:xfrm>
            <a:off x="320747" y="402040"/>
            <a:ext cx="11550506" cy="60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20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3B08FD-5ECC-4728-AA84-CD6AC875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2549107E-EC98-4933-8F8F-A1713C39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6557"/>
          </a:xfrm>
          <a:custGeom>
            <a:avLst/>
            <a:gdLst>
              <a:gd name="connsiteX0" fmla="*/ 0 w 12188952"/>
              <a:gd name="connsiteY0" fmla="*/ 0 h 6216557"/>
              <a:gd name="connsiteX1" fmla="*/ 12188952 w 12188952"/>
              <a:gd name="connsiteY1" fmla="*/ 0 h 6216557"/>
              <a:gd name="connsiteX2" fmla="*/ 12188952 w 12188952"/>
              <a:gd name="connsiteY2" fmla="*/ 5609705 h 6216557"/>
              <a:gd name="connsiteX3" fmla="*/ 12049115 w 12188952"/>
              <a:gd name="connsiteY3" fmla="*/ 5640762 h 6216557"/>
              <a:gd name="connsiteX4" fmla="*/ 6096001 w 12188952"/>
              <a:gd name="connsiteY4" fmla="*/ 6216557 h 6216557"/>
              <a:gd name="connsiteX5" fmla="*/ 142887 w 12188952"/>
              <a:gd name="connsiteY5" fmla="*/ 5640762 h 6216557"/>
              <a:gd name="connsiteX6" fmla="*/ 0 w 12188952"/>
              <a:gd name="connsiteY6" fmla="*/ 5609028 h 62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  <a:ln w="9525">
            <a:noFill/>
          </a:ln>
          <a:effectLst>
            <a:outerShdw blurRad="50800" dist="38100" dir="5400000" algn="t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 descr="Imagen que contiene pasto, exterior, edificio, cerca&#10;&#10;Descripción generada automáticamente">
            <a:extLst>
              <a:ext uri="{FF2B5EF4-FFF2-40B4-BE49-F238E27FC236}">
                <a16:creationId xmlns:a16="http://schemas.microsoft.com/office/drawing/2014/main" id="{C12CFA03-CB4E-47FB-ACEB-411976F7E1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29288"/>
            <a:ext cx="12237578" cy="8158385"/>
          </a:xfrm>
          <a:prstGeom prst="rect">
            <a:avLst/>
          </a:prstGeom>
        </p:spPr>
      </p:pic>
      <p:pic>
        <p:nvPicPr>
          <p:cNvPr id="7" name="Imagen 6" descr="Imagen que contiene edificio, tren, pista, tabla&#10;&#10;Descripción generada automáticamente">
            <a:extLst>
              <a:ext uri="{FF2B5EF4-FFF2-40B4-BE49-F238E27FC236}">
                <a16:creationId xmlns:a16="http://schemas.microsoft.com/office/drawing/2014/main" id="{54978FB4-393A-48FD-9C30-D49216400F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74" y="4256585"/>
            <a:ext cx="3872599" cy="2572512"/>
          </a:xfrm>
          <a:prstGeom prst="rect">
            <a:avLst/>
          </a:prstGeom>
        </p:spPr>
      </p:pic>
      <p:pic>
        <p:nvPicPr>
          <p:cNvPr id="13" name="Imagen 12" descr="Imagen que contiene pasto, exterior, verde, edificio&#10;&#10;Descripción generada automáticamente">
            <a:extLst>
              <a:ext uri="{FF2B5EF4-FFF2-40B4-BE49-F238E27FC236}">
                <a16:creationId xmlns:a16="http://schemas.microsoft.com/office/drawing/2014/main" id="{3C90CD86-AAB5-4EFD-AC94-2E55903AEA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807" y="4256262"/>
            <a:ext cx="3405922" cy="2554442"/>
          </a:xfrm>
          <a:prstGeom prst="rect">
            <a:avLst/>
          </a:prstGeom>
        </p:spPr>
      </p:pic>
      <p:pic>
        <p:nvPicPr>
          <p:cNvPr id="15" name="Imagen 14" descr="Imagen que contiene exterior, árbol, pasto, sucio&#10;&#10;Descripción generada automáticamente">
            <a:extLst>
              <a:ext uri="{FF2B5EF4-FFF2-40B4-BE49-F238E27FC236}">
                <a16:creationId xmlns:a16="http://schemas.microsoft.com/office/drawing/2014/main" id="{24C2675E-5146-4284-9996-990C924A825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3531" y="4256261"/>
            <a:ext cx="3459190" cy="259439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DE4DFB7-F7A4-43DD-8DCF-4797D0C023A0}"/>
              </a:ext>
            </a:extLst>
          </p:cNvPr>
          <p:cNvSpPr txBox="1"/>
          <p:nvPr/>
        </p:nvSpPr>
        <p:spPr>
          <a:xfrm>
            <a:off x="456674" y="3643721"/>
            <a:ext cx="1144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err="1">
                <a:solidFill>
                  <a:schemeClr val="bg1"/>
                </a:solidFill>
              </a:rPr>
              <a:t>Famílies</a:t>
            </a:r>
            <a:r>
              <a:rPr lang="es-ES" sz="2200" b="1" dirty="0">
                <a:solidFill>
                  <a:schemeClr val="bg1"/>
                </a:solidFill>
              </a:rPr>
              <a:t> que proporcionen </a:t>
            </a:r>
            <a:r>
              <a:rPr lang="es-ES" sz="2200" b="1" dirty="0" err="1">
                <a:solidFill>
                  <a:schemeClr val="bg1"/>
                </a:solidFill>
              </a:rPr>
              <a:t>materials</a:t>
            </a:r>
            <a:r>
              <a:rPr lang="es-ES" sz="2200" b="1" dirty="0">
                <a:solidFill>
                  <a:schemeClr val="bg1"/>
                </a:solidFill>
              </a:rPr>
              <a:t> </a:t>
            </a:r>
            <a:r>
              <a:rPr lang="es-ES" sz="2200" b="1" dirty="0" err="1">
                <a:solidFill>
                  <a:schemeClr val="bg1"/>
                </a:solidFill>
              </a:rPr>
              <a:t>procedents</a:t>
            </a:r>
            <a:r>
              <a:rPr lang="es-ES" sz="2200" b="1" dirty="0">
                <a:solidFill>
                  <a:schemeClr val="bg1"/>
                </a:solidFill>
              </a:rPr>
              <a:t> </a:t>
            </a:r>
            <a:r>
              <a:rPr lang="es-ES" sz="2200" b="1" dirty="0" err="1">
                <a:solidFill>
                  <a:schemeClr val="bg1"/>
                </a:solidFill>
              </a:rPr>
              <a:t>d’antics</a:t>
            </a:r>
            <a:r>
              <a:rPr lang="es-ES" sz="2200" b="1" dirty="0">
                <a:solidFill>
                  <a:schemeClr val="bg1"/>
                </a:solidFill>
              </a:rPr>
              <a:t> </a:t>
            </a:r>
            <a:r>
              <a:rPr lang="es-ES" sz="2200" b="1" dirty="0" err="1">
                <a:solidFill>
                  <a:schemeClr val="bg1"/>
                </a:solidFill>
              </a:rPr>
              <a:t>hivernacles</a:t>
            </a:r>
            <a:r>
              <a:rPr lang="es-ES" sz="2200" b="1" dirty="0">
                <a:solidFill>
                  <a:schemeClr val="bg1"/>
                </a:solidFill>
              </a:rPr>
              <a:t> </a:t>
            </a:r>
            <a:r>
              <a:rPr lang="es-ES" sz="2200" b="1" dirty="0" err="1">
                <a:solidFill>
                  <a:schemeClr val="bg1"/>
                </a:solidFill>
              </a:rPr>
              <a:t>abandonats</a:t>
            </a:r>
            <a:endParaRPr lang="es-E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53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2713477-9767-4571-81F1-42170937E5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6143" y="0"/>
            <a:ext cx="8857694" cy="622678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565BD3F-1269-4253-8DA6-3B7DAED91670}"/>
              </a:ext>
            </a:extLst>
          </p:cNvPr>
          <p:cNvSpPr txBox="1"/>
          <p:nvPr/>
        </p:nvSpPr>
        <p:spPr>
          <a:xfrm>
            <a:off x="783771" y="6008914"/>
            <a:ext cx="40324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err="1"/>
              <a:t>Divisions</a:t>
            </a:r>
            <a:r>
              <a:rPr lang="es-ES" sz="3200" dirty="0"/>
              <a:t> removibles</a:t>
            </a:r>
          </a:p>
        </p:txBody>
      </p:sp>
    </p:spTree>
    <p:extLst>
      <p:ext uri="{BB962C8B-B14F-4D97-AF65-F5344CB8AC3E}">
        <p14:creationId xmlns:p14="http://schemas.microsoft.com/office/powerpoint/2010/main" val="281987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persona, edificio, hombre&#10;&#10;Descripción generada automáticamente">
            <a:extLst>
              <a:ext uri="{FF2B5EF4-FFF2-40B4-BE49-F238E27FC236}">
                <a16:creationId xmlns:a16="http://schemas.microsoft.com/office/drawing/2014/main" id="{1C2336CD-5D57-49D2-A4D3-BDCFFCE54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25973"/>
            <a:ext cx="12192000" cy="1268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33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7D33321D-FCBF-4578-93DA-F382F81F52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59053"/>
              </p:ext>
            </p:extLst>
          </p:nvPr>
        </p:nvGraphicFramePr>
        <p:xfrm>
          <a:off x="0" y="0"/>
          <a:ext cx="1223021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r:id="rId3" imgW="16253640" imgH="9142560" progId="">
                  <p:embed/>
                </p:oleObj>
              </mc:Choice>
              <mc:Fallback>
                <p:oleObj r:id="rId3" imgW="1625364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230218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72E720A3-B7A5-419A-9430-F1474779B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940335"/>
            <a:ext cx="5493173" cy="248866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a-ES" sz="3200" b="1" dirty="0">
                <a:solidFill>
                  <a:schemeClr val="bg1"/>
                </a:solidFill>
              </a:rPr>
              <a:t>Construir plataformes multifuncionals que puguin donar oportunitats… </a:t>
            </a:r>
          </a:p>
        </p:txBody>
      </p:sp>
    </p:spTree>
    <p:extLst>
      <p:ext uri="{BB962C8B-B14F-4D97-AF65-F5344CB8AC3E}">
        <p14:creationId xmlns:p14="http://schemas.microsoft.com/office/powerpoint/2010/main" val="302852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xterior, edificio, banca, pequeño&#10;&#10;Descripción generada automáticamente">
            <a:extLst>
              <a:ext uri="{FF2B5EF4-FFF2-40B4-BE49-F238E27FC236}">
                <a16:creationId xmlns:a16="http://schemas.microsoft.com/office/drawing/2014/main" id="{C6D3D021-87E1-4F11-821A-F2B0B34FA9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80" r="-1" b="22735"/>
          <a:stretch/>
        </p:blipFill>
        <p:spPr>
          <a:xfrm>
            <a:off x="172277" y="254303"/>
            <a:ext cx="11550506" cy="605392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C24F06F-E889-43BA-9DD7-3940DB0B7BD1}"/>
              </a:ext>
            </a:extLst>
          </p:cNvPr>
          <p:cNvSpPr txBox="1"/>
          <p:nvPr/>
        </p:nvSpPr>
        <p:spPr>
          <a:xfrm>
            <a:off x="425035" y="5474368"/>
            <a:ext cx="552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Quins</a:t>
            </a:r>
            <a:r>
              <a:rPr lang="es-ES" sz="2400" b="1" dirty="0">
                <a:solidFill>
                  <a:schemeClr val="bg1"/>
                </a:solidFill>
              </a:rPr>
              <a:t> </a:t>
            </a:r>
            <a:r>
              <a:rPr lang="es-ES" sz="2400" b="1" dirty="0" err="1">
                <a:solidFill>
                  <a:schemeClr val="bg1"/>
                </a:solidFill>
              </a:rPr>
              <a:t>espais</a:t>
            </a:r>
            <a:r>
              <a:rPr lang="es-ES" sz="2400" b="1" dirty="0">
                <a:solidFill>
                  <a:schemeClr val="bg1"/>
                </a:solidFill>
              </a:rPr>
              <a:t> </a:t>
            </a:r>
            <a:r>
              <a:rPr lang="es-ES" sz="2400" b="1" dirty="0" err="1">
                <a:solidFill>
                  <a:schemeClr val="bg1"/>
                </a:solidFill>
              </a:rPr>
              <a:t>volem</a:t>
            </a:r>
            <a:r>
              <a:rPr lang="es-ES" sz="2400" b="1" dirty="0">
                <a:solidFill>
                  <a:schemeClr val="bg1"/>
                </a:solidFill>
              </a:rPr>
              <a:t> crear?</a:t>
            </a:r>
          </a:p>
        </p:txBody>
      </p:sp>
    </p:spTree>
    <p:extLst>
      <p:ext uri="{BB962C8B-B14F-4D97-AF65-F5344CB8AC3E}">
        <p14:creationId xmlns:p14="http://schemas.microsoft.com/office/powerpoint/2010/main" val="207463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flor, banca, edificio&#10;&#10;Descripción generada automáticamente">
            <a:extLst>
              <a:ext uri="{FF2B5EF4-FFF2-40B4-BE49-F238E27FC236}">
                <a16:creationId xmlns:a16="http://schemas.microsoft.com/office/drawing/2014/main" id="{F16E8BF1-1D12-4C0C-B553-7AF0D9570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46" r="-1" b="26070"/>
          <a:stretch/>
        </p:blipFill>
        <p:spPr>
          <a:xfrm>
            <a:off x="320747" y="402040"/>
            <a:ext cx="11550506" cy="605392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7940603-6A98-4068-9E24-4B85D98D24F9}"/>
              </a:ext>
            </a:extLst>
          </p:cNvPr>
          <p:cNvSpPr txBox="1"/>
          <p:nvPr/>
        </p:nvSpPr>
        <p:spPr>
          <a:xfrm>
            <a:off x="1082842" y="5029200"/>
            <a:ext cx="4031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Què</a:t>
            </a:r>
            <a:r>
              <a:rPr lang="es-ES" sz="2400" b="1" dirty="0">
                <a:solidFill>
                  <a:schemeClr val="bg1"/>
                </a:solidFill>
              </a:rPr>
              <a:t> </a:t>
            </a:r>
            <a:r>
              <a:rPr lang="es-ES" sz="2400" b="1" dirty="0" err="1">
                <a:solidFill>
                  <a:schemeClr val="bg1"/>
                </a:solidFill>
              </a:rPr>
              <a:t>pot</a:t>
            </a:r>
            <a:r>
              <a:rPr lang="es-ES" sz="2400" b="1" dirty="0">
                <a:solidFill>
                  <a:schemeClr val="bg1"/>
                </a:solidFill>
              </a:rPr>
              <a:t> </a:t>
            </a:r>
            <a:r>
              <a:rPr lang="es-ES" sz="2400" b="1" dirty="0" err="1">
                <a:solidFill>
                  <a:schemeClr val="bg1"/>
                </a:solidFill>
              </a:rPr>
              <a:t>passar</a:t>
            </a:r>
            <a:r>
              <a:rPr lang="es-ES" sz="2400" b="1" dirty="0">
                <a:solidFill>
                  <a:schemeClr val="bg1"/>
                </a:solidFill>
              </a:rPr>
              <a:t> </a:t>
            </a:r>
            <a:r>
              <a:rPr lang="es-ES" sz="2400" b="1" dirty="0" err="1">
                <a:solidFill>
                  <a:schemeClr val="bg1"/>
                </a:solidFill>
              </a:rPr>
              <a:t>amb</a:t>
            </a:r>
            <a:r>
              <a:rPr lang="es-ES" sz="2400" b="1" dirty="0">
                <a:solidFill>
                  <a:schemeClr val="bg1"/>
                </a:solidFill>
              </a:rPr>
              <a:t> </a:t>
            </a:r>
            <a:r>
              <a:rPr lang="es-ES" sz="2400" b="1" dirty="0" err="1">
                <a:solidFill>
                  <a:schemeClr val="bg1"/>
                </a:solidFill>
              </a:rPr>
              <a:t>moltes</a:t>
            </a:r>
            <a:r>
              <a:rPr lang="es-ES" sz="2400" b="1" dirty="0">
                <a:solidFill>
                  <a:schemeClr val="bg1"/>
                </a:solidFill>
              </a:rPr>
              <a:t> </a:t>
            </a:r>
            <a:r>
              <a:rPr lang="es-ES" sz="2400" b="1" dirty="0" err="1">
                <a:solidFill>
                  <a:schemeClr val="bg1"/>
                </a:solidFill>
              </a:rPr>
              <a:t>combinacions</a:t>
            </a:r>
            <a:r>
              <a:rPr lang="es-ES" sz="2400" b="1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7937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tabla, hecho de madera, exterior, edificio&#10;&#10;Descripción generada automáticamente">
            <a:extLst>
              <a:ext uri="{FF2B5EF4-FFF2-40B4-BE49-F238E27FC236}">
                <a16:creationId xmlns:a16="http://schemas.microsoft.com/office/drawing/2014/main" id="{81820A13-B2E8-4565-8348-B2BE71ACC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1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tx1">
              <a:alpha val="30000"/>
            </a:schemeClr>
          </a:solidFill>
          <a:ln w="12700"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BF9E84-1D18-48DA-BAD6-E07F12D3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210" y="4909985"/>
            <a:ext cx="3212386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 err="1">
                <a:solidFill>
                  <a:schemeClr val="bg1"/>
                </a:solidFill>
              </a:rPr>
              <a:t>Rotllos</a:t>
            </a:r>
            <a:r>
              <a:rPr lang="en-US" sz="2600" b="1" dirty="0">
                <a:solidFill>
                  <a:schemeClr val="bg1"/>
                </a:solidFill>
              </a:rPr>
              <a:t> de cable </a:t>
            </a:r>
            <a:r>
              <a:rPr lang="en-US" sz="2600" b="1" dirty="0" err="1">
                <a:solidFill>
                  <a:schemeClr val="bg1"/>
                </a:solidFill>
              </a:rPr>
              <a:t>reciclats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8936" y="5498088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508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exterior, edificio, banqueta, banca&#10;&#10;Descripción generada automáticamente">
            <a:extLst>
              <a:ext uri="{FF2B5EF4-FFF2-40B4-BE49-F238E27FC236}">
                <a16:creationId xmlns:a16="http://schemas.microsoft.com/office/drawing/2014/main" id="{F55AC629-B150-4B6E-9943-298EE51E1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3EAB102-0810-481A-A188-B3E82FF8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16" y="5259622"/>
            <a:ext cx="7985759" cy="8688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Jardineres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amb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flors</a:t>
            </a:r>
            <a:r>
              <a:rPr lang="en-US" sz="2800" b="1" dirty="0">
                <a:solidFill>
                  <a:schemeClr val="bg1"/>
                </a:solidFill>
              </a:rPr>
              <a:t> o </a:t>
            </a:r>
            <a:r>
              <a:rPr lang="en-US" sz="2800" b="1" dirty="0" err="1">
                <a:solidFill>
                  <a:schemeClr val="bg1"/>
                </a:solidFill>
              </a:rPr>
              <a:t>arbres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3746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exterior, edificio, banqueta, caminando&#10;&#10;Descripción generada automáticamente">
            <a:extLst>
              <a:ext uri="{FF2B5EF4-FFF2-40B4-BE49-F238E27FC236}">
                <a16:creationId xmlns:a16="http://schemas.microsoft.com/office/drawing/2014/main" id="{10FD8C29-A5AF-4471-95E3-73AA8FC02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338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xterior, banca, parque, árbol&#10;&#10;Descripción generada automáticamente">
            <a:extLst>
              <a:ext uri="{FF2B5EF4-FFF2-40B4-BE49-F238E27FC236}">
                <a16:creationId xmlns:a16="http://schemas.microsoft.com/office/drawing/2014/main" id="{A03E3D47-668D-4F60-9235-904DE07325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30116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410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1B0549EF-E3A5-48D7-9134-A4E08C0E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16DD803-634F-4EF2-A1E7-B1911DEE9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438860"/>
            <a:ext cx="11167447" cy="575276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A77B63F8-D1F3-4D40-B2D4-779BAE82B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8398" y="-4818940"/>
            <a:ext cx="167069" cy="1051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xterior, edificio, hombre, banca&#10;&#10;Descripción generada automáticamente">
            <a:extLst>
              <a:ext uri="{FF2B5EF4-FFF2-40B4-BE49-F238E27FC236}">
                <a16:creationId xmlns:a16="http://schemas.microsoft.com/office/drawing/2014/main" id="{190B1411-D783-480A-9383-951549CAF9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5325"/>
            <a:ext cx="12192000" cy="585524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FB2C3CA-73CD-4597-9C38-487C3C982F53}"/>
              </a:ext>
            </a:extLst>
          </p:cNvPr>
          <p:cNvSpPr txBox="1"/>
          <p:nvPr/>
        </p:nvSpPr>
        <p:spPr>
          <a:xfrm>
            <a:off x="8922266" y="1094271"/>
            <a:ext cx="2245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chemeClr val="bg1"/>
                </a:solidFill>
              </a:rPr>
              <a:t>Espais que inviten i delimiten </a:t>
            </a:r>
          </a:p>
        </p:txBody>
      </p:sp>
    </p:spTree>
    <p:extLst>
      <p:ext uri="{BB962C8B-B14F-4D97-AF65-F5344CB8AC3E}">
        <p14:creationId xmlns:p14="http://schemas.microsoft.com/office/powerpoint/2010/main" val="93219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abla, hecho de madera, exterior, verde&#10;&#10;Descripción generada automáticamente">
            <a:extLst>
              <a:ext uri="{FF2B5EF4-FFF2-40B4-BE49-F238E27FC236}">
                <a16:creationId xmlns:a16="http://schemas.microsoft.com/office/drawing/2014/main" id="{5E9139A5-5752-4CF9-B9D6-79C7C817E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32" b="15868"/>
          <a:stretch/>
        </p:blipFill>
        <p:spPr>
          <a:xfrm>
            <a:off x="1" y="0"/>
            <a:ext cx="12554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06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C8C51B8-8106-4084-8E67-BD52C6A19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30116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37A8EE-849C-4557-BDFD-163E7F4961B3}"/>
              </a:ext>
            </a:extLst>
          </p:cNvPr>
          <p:cNvSpPr txBox="1"/>
          <p:nvPr/>
        </p:nvSpPr>
        <p:spPr>
          <a:xfrm>
            <a:off x="9369257" y="2596806"/>
            <a:ext cx="2678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Fustes que </a:t>
            </a:r>
            <a:r>
              <a:rPr lang="es-ES" sz="2400" b="1" dirty="0" err="1">
                <a:solidFill>
                  <a:schemeClr val="bg1"/>
                </a:solidFill>
              </a:rPr>
              <a:t>serviran</a:t>
            </a:r>
            <a:r>
              <a:rPr lang="es-ES" sz="2400" b="1" dirty="0">
                <a:solidFill>
                  <a:schemeClr val="bg1"/>
                </a:solidFill>
              </a:rPr>
              <a:t> per </a:t>
            </a:r>
            <a:r>
              <a:rPr lang="es-ES" sz="2400" b="1" dirty="0" err="1">
                <a:solidFill>
                  <a:schemeClr val="bg1"/>
                </a:solidFill>
              </a:rPr>
              <a:t>altres</a:t>
            </a:r>
            <a:r>
              <a:rPr lang="es-ES" sz="2400" b="1" dirty="0">
                <a:solidFill>
                  <a:schemeClr val="bg1"/>
                </a:solidFill>
              </a:rPr>
              <a:t> coses</a:t>
            </a:r>
          </a:p>
        </p:txBody>
      </p:sp>
    </p:spTree>
    <p:extLst>
      <p:ext uri="{BB962C8B-B14F-4D97-AF65-F5344CB8AC3E}">
        <p14:creationId xmlns:p14="http://schemas.microsoft.com/office/powerpoint/2010/main" val="852343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C6D47E-99F2-4B6E-8D49-35F1BEEB79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76" r="-1" b="11640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303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banca, exterior, hecho de madera, parque&#10;&#10;Descripción generada automáticamente">
            <a:extLst>
              <a:ext uri="{FF2B5EF4-FFF2-40B4-BE49-F238E27FC236}">
                <a16:creationId xmlns:a16="http://schemas.microsoft.com/office/drawing/2014/main" id="{3BBDA6EC-6654-420E-878C-2AEFB12AB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30116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41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027DED03-7CD5-4B36-8DDC-22FC3ABF1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58" r="-1" b="14058"/>
          <a:stretch/>
        </p:blipFill>
        <p:spPr>
          <a:xfrm>
            <a:off x="172277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737BF5B-6D88-4700-BFF2-C666646CE268}"/>
              </a:ext>
            </a:extLst>
          </p:cNvPr>
          <p:cNvSpPr txBox="1"/>
          <p:nvPr/>
        </p:nvSpPr>
        <p:spPr>
          <a:xfrm>
            <a:off x="1949115" y="649705"/>
            <a:ext cx="7439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/>
              <a:t>Jugar a estructurar l'espai amb les jardineres</a:t>
            </a:r>
          </a:p>
        </p:txBody>
      </p:sp>
    </p:spTree>
    <p:extLst>
      <p:ext uri="{BB962C8B-B14F-4D97-AF65-F5344CB8AC3E}">
        <p14:creationId xmlns:p14="http://schemas.microsoft.com/office/powerpoint/2010/main" val="2473950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interior, persona, tabla, hombre&#10;&#10;Descripción generada automáticamente">
            <a:extLst>
              <a:ext uri="{FF2B5EF4-FFF2-40B4-BE49-F238E27FC236}">
                <a16:creationId xmlns:a16="http://schemas.microsoft.com/office/drawing/2014/main" id="{AD16791A-5794-4C59-AEE9-17A014ECF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tx1">
              <a:alpha val="30000"/>
            </a:schemeClr>
          </a:solidFill>
          <a:ln w="12700"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EABD36-AC2F-4877-B812-77B47DAFD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4" y="4991931"/>
            <a:ext cx="5555223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z="2800" b="1" dirty="0">
                <a:solidFill>
                  <a:schemeClr val="bg1"/>
                </a:solidFill>
              </a:rPr>
              <a:t>Calaixos de diferents tipus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8936" y="5498088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631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EAF98-00AD-4E97-94E1-A1412D92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73" y="1144769"/>
            <a:ext cx="3340962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/>
          </a:p>
        </p:txBody>
      </p:sp>
      <p:pic>
        <p:nvPicPr>
          <p:cNvPr id="7" name="Imagen 6" descr="Imagen que contiene exterior, banca, edificio, pasto&#10;&#10;Descripción generada automáticamente">
            <a:extLst>
              <a:ext uri="{FF2B5EF4-FFF2-40B4-BE49-F238E27FC236}">
                <a16:creationId xmlns:a16="http://schemas.microsoft.com/office/drawing/2014/main" id="{7A08E9B6-37DE-4437-B693-3C7A57C52C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402" y="-218155"/>
            <a:ext cx="8465906" cy="8140852"/>
          </a:xfrm>
          <a:prstGeom prst="rect">
            <a:avLst/>
          </a:prstGeom>
        </p:spPr>
      </p:pic>
      <p:pic>
        <p:nvPicPr>
          <p:cNvPr id="11" name="Imagen 10" descr="Imagen que contiene cerca, exterior, edificio, parado&#10;&#10;Descripción generada automáticamente">
            <a:extLst>
              <a:ext uri="{FF2B5EF4-FFF2-40B4-BE49-F238E27FC236}">
                <a16:creationId xmlns:a16="http://schemas.microsoft.com/office/drawing/2014/main" id="{137B3FC9-6FE5-400C-A53B-46D00EC3A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6609" y="8"/>
            <a:ext cx="3585399" cy="3207119"/>
          </a:xfrm>
          <a:prstGeom prst="rect">
            <a:avLst/>
          </a:prstGeom>
        </p:spPr>
      </p:pic>
      <p:pic>
        <p:nvPicPr>
          <p:cNvPr id="5" name="Marcador de contenido 4" descr="Imagen que contiene exterior, árbol, calle, puesto&#10;&#10;Descripción generada automáticamente">
            <a:extLst>
              <a:ext uri="{FF2B5EF4-FFF2-40B4-BE49-F238E27FC236}">
                <a16:creationId xmlns:a16="http://schemas.microsoft.com/office/drawing/2014/main" id="{8C50DB59-0D7D-4EEF-83A6-D80E04C04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 rot="5400000">
            <a:off x="8625372" y="3291364"/>
            <a:ext cx="3547872" cy="358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84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edificio, parque, banca&#10;&#10;Descripción generada automáticamente">
            <a:extLst>
              <a:ext uri="{FF2B5EF4-FFF2-40B4-BE49-F238E27FC236}">
                <a16:creationId xmlns:a16="http://schemas.microsoft.com/office/drawing/2014/main" id="{87B46936-8C6A-4834-9341-9C2BB9F3FF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43001"/>
            <a:ext cx="12192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15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xterior, cerca, parque, banca&#10;&#10;Descripción generada automáticamente">
            <a:extLst>
              <a:ext uri="{FF2B5EF4-FFF2-40B4-BE49-F238E27FC236}">
                <a16:creationId xmlns:a16="http://schemas.microsoft.com/office/drawing/2014/main" id="{1DE450D1-18AD-4E6A-8345-4048BC087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215"/>
            <a:ext cx="9243238" cy="6932429"/>
          </a:xfrm>
        </p:spPr>
      </p:pic>
      <p:pic>
        <p:nvPicPr>
          <p:cNvPr id="7" name="Imagen 6" descr="Imagen que contiene exterior, edificio, árbol, lado&#10;&#10;Descripción generada automáticamente">
            <a:extLst>
              <a:ext uri="{FF2B5EF4-FFF2-40B4-BE49-F238E27FC236}">
                <a16:creationId xmlns:a16="http://schemas.microsoft.com/office/drawing/2014/main" id="{1ADEE0B1-F978-4412-8323-8D4DC33663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26124" y="829338"/>
            <a:ext cx="6932429" cy="519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10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exterior, pequeño, competencia de atletismo, hecho de madera&#10;&#10;Descripción generada automáticamente">
            <a:extLst>
              <a:ext uri="{FF2B5EF4-FFF2-40B4-BE49-F238E27FC236}">
                <a16:creationId xmlns:a16="http://schemas.microsoft.com/office/drawing/2014/main" id="{A57CD967-01B5-43BC-B4D6-A805C3DB79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AA446D-08A6-485D-B38A-3A2B6C6C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696" y="5363494"/>
            <a:ext cx="10088880" cy="8688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a-ES" sz="2800" b="1" dirty="0">
                <a:solidFill>
                  <a:schemeClr val="bg1"/>
                </a:solidFill>
              </a:rPr>
              <a:t>Separar espais amb propostes</a:t>
            </a:r>
          </a:p>
        </p:txBody>
      </p:sp>
    </p:spTree>
    <p:extLst>
      <p:ext uri="{BB962C8B-B14F-4D97-AF65-F5344CB8AC3E}">
        <p14:creationId xmlns:p14="http://schemas.microsoft.com/office/powerpoint/2010/main" val="3087851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Un jardín con plantas&#10;&#10;Descripción generada automáticamente">
            <a:extLst>
              <a:ext uri="{FF2B5EF4-FFF2-40B4-BE49-F238E27FC236}">
                <a16:creationId xmlns:a16="http://schemas.microsoft.com/office/drawing/2014/main" id="{8466A48F-0454-42CC-96E7-A90061F108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04" r="-1" b="9511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462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F1F9506-D46C-4101-B5B1-A9E537512B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9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48005D-0F44-46D0-AFF4-8FD0EE4B90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34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77640D-04F8-4BCC-8DC4-DAE9EF35EB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4426B9C-33F9-481F-8418-6B26F0CFA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D05292-027D-43BE-8C3B-C45B7743B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099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xterior, edificio, casa, pasto&#10;&#10;Descripción generada automáticamente">
            <a:extLst>
              <a:ext uri="{FF2B5EF4-FFF2-40B4-BE49-F238E27FC236}">
                <a16:creationId xmlns:a16="http://schemas.microsoft.com/office/drawing/2014/main" id="{5B6F7404-5EC6-4A32-97FD-A4F30A3F1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28" r="-1" b="27088"/>
          <a:stretch/>
        </p:blipFill>
        <p:spPr>
          <a:xfrm>
            <a:off x="-605562" y="0"/>
            <a:ext cx="13084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62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C59CE-4E10-4FE4-AA7B-D20B2378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Marcador de contenido 4" descr="Imagen que contiene exterior, edificio, tabla, banca&#10;&#10;Descripción generada automáticamente">
            <a:extLst>
              <a:ext uri="{FF2B5EF4-FFF2-40B4-BE49-F238E27FC236}">
                <a16:creationId xmlns:a16="http://schemas.microsoft.com/office/drawing/2014/main" id="{A9F35AA8-9C7C-468A-AC73-2FBF9A098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6739"/>
            <a:ext cx="12192000" cy="9144001"/>
          </a:xfrm>
        </p:spPr>
      </p:pic>
    </p:spTree>
    <p:extLst>
      <p:ext uri="{BB962C8B-B14F-4D97-AF65-F5344CB8AC3E}">
        <p14:creationId xmlns:p14="http://schemas.microsoft.com/office/powerpoint/2010/main" val="3568362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D6F74-AED1-4C2D-9CBF-2E8B5D6F0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4FA6B4-ABC1-44CC-9C43-870AB7E50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6715B8-3BC4-4D46-97DE-88D8B44F86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4428"/>
            <a:ext cx="12192000" cy="693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50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53D136-37DA-4ED0-A21C-5E2D747373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43" r="-1" b="20873"/>
          <a:stretch/>
        </p:blipFill>
        <p:spPr>
          <a:xfrm>
            <a:off x="-1" y="-10554"/>
            <a:ext cx="13084641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6A4776B-ED01-4FFD-B36D-F5F3C89AD8AD}"/>
              </a:ext>
            </a:extLst>
          </p:cNvPr>
          <p:cNvSpPr txBox="1"/>
          <p:nvPr/>
        </p:nvSpPr>
        <p:spPr>
          <a:xfrm>
            <a:off x="8874699" y="5601464"/>
            <a:ext cx="3172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Zona per aparcar </a:t>
            </a:r>
            <a:r>
              <a:rPr lang="es-ES" sz="2800" b="1" dirty="0" err="1">
                <a:solidFill>
                  <a:schemeClr val="bg1"/>
                </a:solidFill>
              </a:rPr>
              <a:t>els</a:t>
            </a:r>
            <a:r>
              <a:rPr lang="es-ES" sz="2800" b="1" dirty="0">
                <a:solidFill>
                  <a:schemeClr val="bg1"/>
                </a:solidFill>
              </a:rPr>
              <a:t> </a:t>
            </a:r>
            <a:r>
              <a:rPr lang="es-ES" sz="2800" b="1" dirty="0" err="1">
                <a:solidFill>
                  <a:schemeClr val="bg1"/>
                </a:solidFill>
              </a:rPr>
              <a:t>cotxets</a:t>
            </a:r>
            <a:endParaRPr lang="es-E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624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 descr="Imagen que contiene exterior, árbol, jirafa, edificio&#10;&#10;Descripción generada automáticamente">
            <a:extLst>
              <a:ext uri="{FF2B5EF4-FFF2-40B4-BE49-F238E27FC236}">
                <a16:creationId xmlns:a16="http://schemas.microsoft.com/office/drawing/2014/main" id="{84461CE6-AEB1-4640-A609-64D48947D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91" b="22709"/>
          <a:stretch/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35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xterior, edificio, árbol, casa&#10;&#10;Descripción generada automáticamente">
            <a:extLst>
              <a:ext uri="{FF2B5EF4-FFF2-40B4-BE49-F238E27FC236}">
                <a16:creationId xmlns:a16="http://schemas.microsoft.com/office/drawing/2014/main" id="{8857E1B7-6064-4C6C-A0AE-A89CE9BDBB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" b="8222"/>
          <a:stretch/>
        </p:blipFill>
        <p:spPr>
          <a:xfrm>
            <a:off x="237067" y="-304800"/>
            <a:ext cx="12915210" cy="8889999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04A1A07-C42E-40CF-BED6-CA3CEDF4DCE9}"/>
              </a:ext>
            </a:extLst>
          </p:cNvPr>
          <p:cNvSpPr txBox="1"/>
          <p:nvPr/>
        </p:nvSpPr>
        <p:spPr>
          <a:xfrm>
            <a:off x="4652813" y="6032550"/>
            <a:ext cx="437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TELES, XARXES DE PESCADORS…</a:t>
            </a:r>
          </a:p>
        </p:txBody>
      </p:sp>
    </p:spTree>
    <p:extLst>
      <p:ext uri="{BB962C8B-B14F-4D97-AF65-F5344CB8AC3E}">
        <p14:creationId xmlns:p14="http://schemas.microsoft.com/office/powerpoint/2010/main" val="2749329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6F93384-DEDF-427B-8AC9-A4CAABCA63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259200"/>
              </p:ext>
            </p:extLst>
          </p:nvPr>
        </p:nvGraphicFramePr>
        <p:xfrm>
          <a:off x="-1" y="-6836"/>
          <a:ext cx="12179257" cy="636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r:id="rId3" imgW="17345880" imgH="9091800" progId="">
                  <p:embed/>
                </p:oleObj>
              </mc:Choice>
              <mc:Fallback>
                <p:oleObj r:id="rId3" imgW="17345880" imgH="90918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6836"/>
                        <a:ext cx="12179257" cy="636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1FDCE8EF-2E1B-4F48-BF7B-CDB1CA792F49}"/>
              </a:ext>
            </a:extLst>
          </p:cNvPr>
          <p:cNvSpPr txBox="1"/>
          <p:nvPr/>
        </p:nvSpPr>
        <p:spPr>
          <a:xfrm>
            <a:off x="352751" y="5316687"/>
            <a:ext cx="11725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chemeClr val="bg1"/>
                </a:solidFill>
              </a:rPr>
              <a:t>Les travesses ens permeten crear moltes zones, protegir o plantar</a:t>
            </a:r>
          </a:p>
        </p:txBody>
      </p:sp>
    </p:spTree>
    <p:extLst>
      <p:ext uri="{BB962C8B-B14F-4D97-AF65-F5344CB8AC3E}">
        <p14:creationId xmlns:p14="http://schemas.microsoft.com/office/powerpoint/2010/main" val="34923759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pasto, hecho de madera, banca&#10;&#10;Descripción generada automáticamente">
            <a:extLst>
              <a:ext uri="{FF2B5EF4-FFF2-40B4-BE49-F238E27FC236}">
                <a16:creationId xmlns:a16="http://schemas.microsoft.com/office/drawing/2014/main" id="{8BD5545D-2381-4868-9200-F2B59D2A81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64" t="-9325" r="17793" b="9325"/>
          <a:stretch/>
        </p:blipFill>
        <p:spPr>
          <a:xfrm>
            <a:off x="1094874" y="-776706"/>
            <a:ext cx="11297651" cy="980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27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E977916-E298-441F-98E9-AAB9865D0F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86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80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xterior, flor, edificio, jardín&#10;&#10;Descripción generada automáticamente">
            <a:extLst>
              <a:ext uri="{FF2B5EF4-FFF2-40B4-BE49-F238E27FC236}">
                <a16:creationId xmlns:a16="http://schemas.microsoft.com/office/drawing/2014/main" id="{32C1BB0C-41C4-4C18-B929-021876692F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754" r="-1" b="16362"/>
          <a:stretch/>
        </p:blipFill>
        <p:spPr>
          <a:xfrm>
            <a:off x="0" y="0"/>
            <a:ext cx="13084641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C9D430E-2832-4E48-89FD-57B986C1CD9B}"/>
              </a:ext>
            </a:extLst>
          </p:cNvPr>
          <p:cNvSpPr txBox="1"/>
          <p:nvPr/>
        </p:nvSpPr>
        <p:spPr>
          <a:xfrm>
            <a:off x="426895" y="1629707"/>
            <a:ext cx="3381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chemeClr val="bg1"/>
                </a:solidFill>
              </a:rPr>
              <a:t>Murs</a:t>
            </a:r>
            <a:r>
              <a:rPr lang="es-ES" sz="2800" b="1" dirty="0">
                <a:solidFill>
                  <a:schemeClr val="bg1"/>
                </a:solidFill>
              </a:rPr>
              <a:t> transformables</a:t>
            </a:r>
          </a:p>
        </p:txBody>
      </p:sp>
    </p:spTree>
    <p:extLst>
      <p:ext uri="{BB962C8B-B14F-4D97-AF65-F5344CB8AC3E}">
        <p14:creationId xmlns:p14="http://schemas.microsoft.com/office/powerpoint/2010/main" val="3727183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roca, edificio, piedra&#10;&#10;Descripción generada automáticamente">
            <a:extLst>
              <a:ext uri="{FF2B5EF4-FFF2-40B4-BE49-F238E27FC236}">
                <a16:creationId xmlns:a16="http://schemas.microsoft.com/office/drawing/2014/main" id="{72639C55-25EC-43F9-8513-64C5EEE773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1105147" cy="832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821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85580F-7BC7-4FCB-A4C6-3FD62BD9E9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25" y="3410811"/>
            <a:ext cx="8430061" cy="47419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3335BFD-19FF-4530-A3BF-35A0C845B6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189"/>
            <a:ext cx="3857625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10FDA57-035A-4B0F-943F-F67DA64F0A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2441" y="-1034434"/>
            <a:ext cx="8309559" cy="467412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9379E06-01BD-473A-ABBD-E6323EE85DCC}"/>
              </a:ext>
            </a:extLst>
          </p:cNvPr>
          <p:cNvSpPr txBox="1"/>
          <p:nvPr/>
        </p:nvSpPr>
        <p:spPr>
          <a:xfrm>
            <a:off x="8941983" y="825575"/>
            <a:ext cx="24514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chemeClr val="bg1"/>
                </a:solidFill>
              </a:rPr>
              <a:t>Colonitzant el ciment…</a:t>
            </a:r>
          </a:p>
        </p:txBody>
      </p:sp>
    </p:spTree>
    <p:extLst>
      <p:ext uri="{BB962C8B-B14F-4D97-AF65-F5344CB8AC3E}">
        <p14:creationId xmlns:p14="http://schemas.microsoft.com/office/powerpoint/2010/main" val="41645773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DA8DE302-E863-4FA2-B19C-8918C2DE1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a-ES" altLang="es-ES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0A09279E-46EB-4AD0-B9F8-2587E6D3F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/>
          </a:p>
        </p:txBody>
      </p:sp>
      <p:pic>
        <p:nvPicPr>
          <p:cNvPr id="103428" name="Picture 4">
            <a:extLst>
              <a:ext uri="{FF2B5EF4-FFF2-40B4-BE49-F238E27FC236}">
                <a16:creationId xmlns:a16="http://schemas.microsoft.com/office/drawing/2014/main" id="{B779A84D-6D65-4F26-B89A-D12155AAB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90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828DB3-8007-4582-9B14-F7C6973AA5CB}"/>
              </a:ext>
            </a:extLst>
          </p:cNvPr>
          <p:cNvSpPr txBox="1"/>
          <p:nvPr/>
        </p:nvSpPr>
        <p:spPr>
          <a:xfrm>
            <a:off x="523982" y="5786140"/>
            <a:ext cx="11552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chemeClr val="bg1"/>
                </a:solidFill>
              </a:rPr>
              <a:t>Aula de psicomotricitat? Sortim de la nostra àrea de confort…</a:t>
            </a:r>
          </a:p>
        </p:txBody>
      </p:sp>
    </p:spTree>
    <p:extLst>
      <p:ext uri="{BB962C8B-B14F-4D97-AF65-F5344CB8AC3E}">
        <p14:creationId xmlns:p14="http://schemas.microsoft.com/office/powerpoint/2010/main" val="21920760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C834D58-C6A1-4635-813D-287070DA6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8" b="398"/>
          <a:stretch/>
        </p:blipFill>
        <p:spPr>
          <a:xfrm>
            <a:off x="-2" y="-1"/>
            <a:ext cx="12192001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AE9C04-6C18-4476-B39C-018072207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6" y="771988"/>
            <a:ext cx="5187487" cy="8373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ca-ES" sz="2800" b="1" dirty="0">
                <a:solidFill>
                  <a:schemeClr val="bg1"/>
                </a:solidFill>
              </a:rPr>
              <a:t>Un projecte de futur, pas a pas creant petits ambients</a:t>
            </a:r>
          </a:p>
        </p:txBody>
      </p:sp>
    </p:spTree>
    <p:extLst>
      <p:ext uri="{BB962C8B-B14F-4D97-AF65-F5344CB8AC3E}">
        <p14:creationId xmlns:p14="http://schemas.microsoft.com/office/powerpoint/2010/main" val="9049746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78E1DD-782F-4EFF-AD96-7CFEF2F0F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367" y="1536124"/>
            <a:ext cx="7962915" cy="3065855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ca-ES" sz="5400" dirty="0"/>
              <a:t>Com pensem la globalitat de l'espai?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F0AB4A-84E1-4BAD-9610-CD1835EC8077}"/>
              </a:ext>
            </a:extLst>
          </p:cNvPr>
          <p:cNvSpPr txBox="1"/>
          <p:nvPr/>
        </p:nvSpPr>
        <p:spPr>
          <a:xfrm>
            <a:off x="6096000" y="4998710"/>
            <a:ext cx="4928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/>
              <a:t>En coherència amb el projecte educatiu, la seva filosofia, els seus valors… </a:t>
            </a:r>
          </a:p>
        </p:txBody>
      </p:sp>
    </p:spTree>
    <p:extLst>
      <p:ext uri="{BB962C8B-B14F-4D97-AF65-F5344CB8AC3E}">
        <p14:creationId xmlns:p14="http://schemas.microsoft.com/office/powerpoint/2010/main" val="28351443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6" t="3380" r="3315" b="8230"/>
          <a:stretch/>
        </p:blipFill>
        <p:spPr>
          <a:xfrm>
            <a:off x="1981200" y="233009"/>
            <a:ext cx="8229600" cy="49218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671572" y="1192851"/>
            <a:ext cx="15647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Moverse</a:t>
            </a:r>
          </a:p>
          <a:p>
            <a:r>
              <a:rPr lang="es-ES" sz="1350" dirty="0"/>
              <a:t>Jugar con pelota</a:t>
            </a:r>
            <a:endParaRPr lang="ca-ES" sz="1350" dirty="0"/>
          </a:p>
        </p:txBody>
      </p:sp>
      <p:sp>
        <p:nvSpPr>
          <p:cNvPr id="5" name="CuadroTexto 4"/>
          <p:cNvSpPr txBox="1"/>
          <p:nvPr/>
        </p:nvSpPr>
        <p:spPr>
          <a:xfrm>
            <a:off x="5529073" y="1008975"/>
            <a:ext cx="9174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Reunirse</a:t>
            </a:r>
            <a:endParaRPr lang="ca-ES" sz="1350" dirty="0"/>
          </a:p>
        </p:txBody>
      </p:sp>
      <p:sp>
        <p:nvSpPr>
          <p:cNvPr id="7" name="CuadroTexto 6"/>
          <p:cNvSpPr txBox="1"/>
          <p:nvPr/>
        </p:nvSpPr>
        <p:spPr>
          <a:xfrm>
            <a:off x="6756555" y="914553"/>
            <a:ext cx="12503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Hacer teatro</a:t>
            </a:r>
            <a:endParaRPr lang="ca-ES" sz="1350" dirty="0"/>
          </a:p>
        </p:txBody>
      </p:sp>
      <p:sp>
        <p:nvSpPr>
          <p:cNvPr id="8" name="CuadroTexto 7"/>
          <p:cNvSpPr txBox="1"/>
          <p:nvPr/>
        </p:nvSpPr>
        <p:spPr>
          <a:xfrm>
            <a:off x="4520251" y="2603513"/>
            <a:ext cx="9174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Moverse, escalar</a:t>
            </a:r>
            <a:endParaRPr lang="ca-ES" sz="1350" dirty="0"/>
          </a:p>
        </p:txBody>
      </p:sp>
      <p:sp>
        <p:nvSpPr>
          <p:cNvPr id="9" name="CuadroTexto 8"/>
          <p:cNvSpPr txBox="1"/>
          <p:nvPr/>
        </p:nvSpPr>
        <p:spPr>
          <a:xfrm>
            <a:off x="7288299" y="2823569"/>
            <a:ext cx="9174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Moverse</a:t>
            </a:r>
            <a:endParaRPr lang="ca-ES" sz="135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626846" y="3747910"/>
            <a:ext cx="11857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Experimentar</a:t>
            </a:r>
            <a:endParaRPr lang="ca-ES" sz="135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694685" y="1099132"/>
            <a:ext cx="11857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Experimentar</a:t>
            </a:r>
            <a:endParaRPr lang="ca-ES" sz="135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833833" y="3802576"/>
            <a:ext cx="11857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Desayunar, descansar</a:t>
            </a:r>
            <a:endParaRPr lang="ca-ES" sz="135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239720" y="3951662"/>
            <a:ext cx="11857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Construir</a:t>
            </a:r>
            <a:endParaRPr lang="ca-ES" sz="135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152503" y="1377426"/>
            <a:ext cx="11857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Esconderse</a:t>
            </a:r>
            <a:endParaRPr lang="ca-ES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7228664" y="3032292"/>
            <a:ext cx="11857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Esconderse</a:t>
            </a:r>
            <a:endParaRPr lang="ca-ES" sz="135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B127E93-B532-4313-8EA0-A10BD0DE227A}"/>
              </a:ext>
            </a:extLst>
          </p:cNvPr>
          <p:cNvSpPr txBox="1"/>
          <p:nvPr/>
        </p:nvSpPr>
        <p:spPr>
          <a:xfrm>
            <a:off x="662608" y="5188783"/>
            <a:ext cx="113571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aseline="0" dirty="0"/>
              <a:t>Per exemple així. Un recorregut principal sinuós, entre dunes i zones de vegetació. Des del recorregut principal podem accedir a diferents zones de joc i centres d'interès.</a:t>
            </a:r>
          </a:p>
          <a:p>
            <a:r>
              <a:rPr lang="ca-ES" sz="1400" baseline="0" dirty="0"/>
              <a:t>Com són diverses les possibilitats al llarg de camí, és possible que un nen que al principi anava a jugar a futbol, acabarà en una zona on es construeix un túnel o en una cova on s'expliquen històries de por.</a:t>
            </a:r>
          </a:p>
          <a:p>
            <a:r>
              <a:rPr lang="ca-ES" sz="1400" baseline="0" dirty="0"/>
              <a:t>Un recorregut sinuós i diversos obstacles, disminuirà la velocitat al pati. És un primer pas en el disseny. Tot seguit, pensarem en els centres d'interès al llarg de el camí.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ABF748-43DD-4C6E-BD2C-02913D2E8D96}"/>
              </a:ext>
            </a:extLst>
          </p:cNvPr>
          <p:cNvSpPr txBox="1"/>
          <p:nvPr/>
        </p:nvSpPr>
        <p:spPr>
          <a:xfrm>
            <a:off x="8641596" y="6435278"/>
            <a:ext cx="3138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/>
              <a:t>Inara</a:t>
            </a:r>
            <a:r>
              <a:rPr lang="es-ES" sz="1200" dirty="0"/>
              <a:t> </a:t>
            </a:r>
            <a:r>
              <a:rPr lang="es-ES" sz="1200" dirty="0" err="1"/>
              <a:t>Hasanova</a:t>
            </a:r>
            <a:r>
              <a:rPr lang="es-ES" sz="1200" dirty="0"/>
              <a:t>, arquitecta </a:t>
            </a:r>
            <a:r>
              <a:rPr lang="es-ES" sz="1200" dirty="0" err="1"/>
              <a:t>paisatgista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1840290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12E7A10-D5BF-41CA-83D6-1AAA30578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6" y="234616"/>
            <a:ext cx="12168988" cy="6388768"/>
          </a:xfrm>
        </p:spPr>
      </p:pic>
    </p:spTree>
    <p:extLst>
      <p:ext uri="{BB962C8B-B14F-4D97-AF65-F5344CB8AC3E}">
        <p14:creationId xmlns:p14="http://schemas.microsoft.com/office/powerpoint/2010/main" val="17373966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3B08FD-5ECC-4728-AA84-CD6AC875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2549107E-EC98-4933-8F8F-A1713C39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6557"/>
          </a:xfrm>
          <a:custGeom>
            <a:avLst/>
            <a:gdLst>
              <a:gd name="connsiteX0" fmla="*/ 0 w 12188952"/>
              <a:gd name="connsiteY0" fmla="*/ 0 h 6216557"/>
              <a:gd name="connsiteX1" fmla="*/ 12188952 w 12188952"/>
              <a:gd name="connsiteY1" fmla="*/ 0 h 6216557"/>
              <a:gd name="connsiteX2" fmla="*/ 12188952 w 12188952"/>
              <a:gd name="connsiteY2" fmla="*/ 5609705 h 6216557"/>
              <a:gd name="connsiteX3" fmla="*/ 12049115 w 12188952"/>
              <a:gd name="connsiteY3" fmla="*/ 5640762 h 6216557"/>
              <a:gd name="connsiteX4" fmla="*/ 6096001 w 12188952"/>
              <a:gd name="connsiteY4" fmla="*/ 6216557 h 6216557"/>
              <a:gd name="connsiteX5" fmla="*/ 142887 w 12188952"/>
              <a:gd name="connsiteY5" fmla="*/ 5640762 h 6216557"/>
              <a:gd name="connsiteX6" fmla="*/ 0 w 12188952"/>
              <a:gd name="connsiteY6" fmla="*/ 5609028 h 62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  <a:ln w="9525">
            <a:noFill/>
          </a:ln>
          <a:effectLst>
            <a:outerShdw blurRad="50800" dist="38100" dir="5400000" algn="t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pasto, exterior, verde, edificio&#10;&#10;Descripción generada automáticamente">
            <a:extLst>
              <a:ext uri="{FF2B5EF4-FFF2-40B4-BE49-F238E27FC236}">
                <a16:creationId xmlns:a16="http://schemas.microsoft.com/office/drawing/2014/main" id="{EBA953C7-A03A-4CC0-B42A-E756FD081F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341" b="20674"/>
          <a:stretch/>
        </p:blipFill>
        <p:spPr>
          <a:xfrm>
            <a:off x="20" y="1"/>
            <a:ext cx="12191980" cy="6216557"/>
          </a:xfrm>
          <a:custGeom>
            <a:avLst/>
            <a:gdLst/>
            <a:ahLst/>
            <a:cxnLst/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D42D0F9-9E47-4AFB-A548-5D16FCF89BFB}"/>
              </a:ext>
            </a:extLst>
          </p:cNvPr>
          <p:cNvSpPr txBox="1"/>
          <p:nvPr/>
        </p:nvSpPr>
        <p:spPr>
          <a:xfrm>
            <a:off x="318304" y="6284116"/>
            <a:ext cx="1155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/>
              <a:t>Amb un antic hivernacle recuperat s’ha pogut crear aquesta zona d’ombra, aixopluc, teatre, reunions…</a:t>
            </a:r>
          </a:p>
        </p:txBody>
      </p:sp>
    </p:spTree>
    <p:extLst>
      <p:ext uri="{BB962C8B-B14F-4D97-AF65-F5344CB8AC3E}">
        <p14:creationId xmlns:p14="http://schemas.microsoft.com/office/powerpoint/2010/main" val="35205289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6F6870CE-2174-4732-AC93-7C2BCD60638F}"/>
              </a:ext>
            </a:extLst>
          </p:cNvPr>
          <p:cNvSpPr/>
          <p:nvPr/>
        </p:nvSpPr>
        <p:spPr>
          <a:xfrm>
            <a:off x="1825945" y="1666567"/>
            <a:ext cx="3798107" cy="2521974"/>
          </a:xfrm>
          <a:prstGeom prst="ellipse">
            <a:avLst/>
          </a:prstGeom>
          <a:solidFill>
            <a:srgbClr val="3333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46378D-E05C-4417-9430-E0D8AA0F098D}"/>
              </a:ext>
            </a:extLst>
          </p:cNvPr>
          <p:cNvSpPr txBox="1"/>
          <p:nvPr/>
        </p:nvSpPr>
        <p:spPr>
          <a:xfrm>
            <a:off x="843636" y="-75560"/>
            <a:ext cx="10242180" cy="1320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Prenent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consciència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dels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eixos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que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ens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mouen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construir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aquest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canvi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que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constitueixen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l'essència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de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l'currículum</a:t>
            </a:r>
            <a:endParaRPr lang="en-US" sz="28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36D6A3A-7B29-4928-85EB-A756823B4E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245" b="-1"/>
          <a:stretch/>
        </p:blipFill>
        <p:spPr>
          <a:xfrm>
            <a:off x="2935477" y="3655302"/>
            <a:ext cx="4409709" cy="3108531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63FDA15-3120-45E7-BF37-4A34A93D1A01}"/>
              </a:ext>
            </a:extLst>
          </p:cNvPr>
          <p:cNvSpPr txBox="1"/>
          <p:nvPr/>
        </p:nvSpPr>
        <p:spPr>
          <a:xfrm>
            <a:off x="8106310" y="5457937"/>
            <a:ext cx="33929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 err="1"/>
              <a:t>comunicació</a:t>
            </a:r>
            <a:endParaRPr lang="ca-ES" sz="3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029D114-CC15-497A-BCDB-A01F2A7106F0}"/>
              </a:ext>
            </a:extLst>
          </p:cNvPr>
          <p:cNvSpPr txBox="1"/>
          <p:nvPr/>
        </p:nvSpPr>
        <p:spPr>
          <a:xfrm>
            <a:off x="7531682" y="3726876"/>
            <a:ext cx="184607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 err="1"/>
              <a:t>ciència</a:t>
            </a:r>
            <a:endParaRPr lang="ca-ES" sz="3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68DA239-4E2E-42BC-A586-20898B1D813B}"/>
              </a:ext>
            </a:extLst>
          </p:cNvPr>
          <p:cNvSpPr txBox="1"/>
          <p:nvPr/>
        </p:nvSpPr>
        <p:spPr>
          <a:xfrm>
            <a:off x="2595825" y="2465889"/>
            <a:ext cx="225834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5400" b="1" dirty="0" err="1"/>
              <a:t>salut</a:t>
            </a:r>
            <a:endParaRPr lang="ca-ES" sz="5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38680D7-E5EA-489E-9F43-CD579A1FEF62}"/>
              </a:ext>
            </a:extLst>
          </p:cNvPr>
          <p:cNvSpPr txBox="1"/>
          <p:nvPr/>
        </p:nvSpPr>
        <p:spPr>
          <a:xfrm>
            <a:off x="8344675" y="2368023"/>
            <a:ext cx="32194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 err="1"/>
              <a:t>ciutadania</a:t>
            </a:r>
            <a:endParaRPr lang="ca-ES" sz="36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EE00A3-9D3B-49C8-8255-22B2D024BF5E}"/>
              </a:ext>
            </a:extLst>
          </p:cNvPr>
          <p:cNvSpPr txBox="1"/>
          <p:nvPr/>
        </p:nvSpPr>
        <p:spPr>
          <a:xfrm>
            <a:off x="5857961" y="1340917"/>
            <a:ext cx="28647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 err="1"/>
              <a:t>creativitat</a:t>
            </a:r>
            <a:endParaRPr lang="ca-ES" sz="36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44999C8-DD60-474A-9E8B-A5B046FA30D4}"/>
              </a:ext>
            </a:extLst>
          </p:cNvPr>
          <p:cNvSpPr txBox="1"/>
          <p:nvPr/>
        </p:nvSpPr>
        <p:spPr>
          <a:xfrm>
            <a:off x="692698" y="5014521"/>
            <a:ext cx="182077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/>
              <a:t>cultura</a:t>
            </a:r>
            <a:endParaRPr lang="ca-ES" sz="3600" dirty="0"/>
          </a:p>
        </p:txBody>
      </p:sp>
    </p:spTree>
    <p:extLst>
      <p:ext uri="{BB962C8B-B14F-4D97-AF65-F5344CB8AC3E}">
        <p14:creationId xmlns:p14="http://schemas.microsoft.com/office/powerpoint/2010/main" val="38206721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C52BDB6-C79A-48ED-B4F7-D354EB5E70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704229"/>
              </p:ext>
            </p:extLst>
          </p:nvPr>
        </p:nvGraphicFramePr>
        <p:xfrm>
          <a:off x="0" y="0"/>
          <a:ext cx="12192000" cy="6836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r:id="rId3" imgW="16253640" imgH="9142560" progId="">
                  <p:embed/>
                </p:oleObj>
              </mc:Choice>
              <mc:Fallback>
                <p:oleObj r:id="rId3" imgW="1625364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36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42AC16D-85FC-413A-81D4-C88441359CDC}"/>
              </a:ext>
            </a:extLst>
          </p:cNvPr>
          <p:cNvSpPr txBox="1"/>
          <p:nvPr/>
        </p:nvSpPr>
        <p:spPr>
          <a:xfrm>
            <a:off x="2188029" y="5878286"/>
            <a:ext cx="622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A39291-5B89-4A7F-9534-5DD73FCC8B88}"/>
              </a:ext>
            </a:extLst>
          </p:cNvPr>
          <p:cNvSpPr txBox="1"/>
          <p:nvPr/>
        </p:nvSpPr>
        <p:spPr>
          <a:xfrm>
            <a:off x="583010" y="4827356"/>
            <a:ext cx="83711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200" b="1" dirty="0">
                <a:solidFill>
                  <a:schemeClr val="bg1"/>
                </a:solidFill>
              </a:rPr>
              <a:t>Hem de perdre la por, que molt sovint neix del desconeixement, i hem de donar més la veu als infants i als joves sobre la relació que volen tenir amb els seus entorns.</a:t>
            </a:r>
            <a:r>
              <a:rPr lang="ca-ES" sz="2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7096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lgunes escoles faran les classes a l'aire lliure">
            <a:extLst>
              <a:ext uri="{FF2B5EF4-FFF2-40B4-BE49-F238E27FC236}">
                <a16:creationId xmlns:a16="http://schemas.microsoft.com/office/drawing/2014/main" id="{F570681F-F936-4636-B853-7C07286CD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11" r="-1" b="-1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525D4A-EFEA-4ED1-86D8-8790050C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a-ES" sz="3600" dirty="0"/>
              <a:t>Traspassar els murs de l’escola</a:t>
            </a:r>
            <a:br>
              <a:rPr lang="ca-ES" sz="3600" dirty="0"/>
            </a:br>
            <a:br>
              <a:rPr lang="ca-ES" sz="3600" dirty="0"/>
            </a:br>
            <a:r>
              <a:rPr lang="ca-ES" sz="3600" dirty="0"/>
              <a:t>Retrobar els entorns naturals on podem conviure i crear </a:t>
            </a:r>
            <a:r>
              <a:rPr lang="ca-ES" sz="3600" dirty="0" err="1"/>
              <a:t>víncles</a:t>
            </a:r>
            <a:r>
              <a:rPr lang="ca-ES" sz="3600" dirty="0"/>
              <a:t> 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15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Una bicicleta en un parque&#10;&#10;Descripción generada automáticamente">
            <a:extLst>
              <a:ext uri="{FF2B5EF4-FFF2-40B4-BE49-F238E27FC236}">
                <a16:creationId xmlns:a16="http://schemas.microsoft.com/office/drawing/2014/main" id="{D57B40A3-413B-4688-AD2C-69205CA56D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89" r="-1" b="22927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8835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CC7AA9C-FB9C-4EA5-8FAA-BC41B994EB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74847"/>
              </p:ext>
            </p:extLst>
          </p:nvPr>
        </p:nvGraphicFramePr>
        <p:xfrm>
          <a:off x="0" y="0"/>
          <a:ext cx="687608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r:id="rId3" imgW="9142560" imgH="9142560" progId="">
                  <p:embed/>
                </p:oleObj>
              </mc:Choice>
              <mc:Fallback>
                <p:oleObj r:id="rId3" imgW="914256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6876085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62B538CE-7FF0-4303-BF24-31D4E5471FF2}"/>
              </a:ext>
            </a:extLst>
          </p:cNvPr>
          <p:cNvSpPr txBox="1"/>
          <p:nvPr/>
        </p:nvSpPr>
        <p:spPr>
          <a:xfrm>
            <a:off x="7411764" y="488541"/>
            <a:ext cx="39357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/>
              <a:t>Costa molt trencar esquemes. Obrir les portes de l'escola és necessari. Crear vincles amb les famílies i trobar complicitats. L'entorn natural ens ajuda.</a:t>
            </a:r>
          </a:p>
          <a:p>
            <a:r>
              <a:rPr lang="ca-ES" sz="2000" dirty="0"/>
              <a:t>Dins i fora, tots eduquem. </a:t>
            </a:r>
          </a:p>
        </p:txBody>
      </p:sp>
      <p:pic>
        <p:nvPicPr>
          <p:cNvPr id="2052" name="Picture 4" descr="🤯">
            <a:extLst>
              <a:ext uri="{FF2B5EF4-FFF2-40B4-BE49-F238E27FC236}">
                <a16:creationId xmlns:a16="http://schemas.microsoft.com/office/drawing/2014/main" id="{7C1EA003-6BA7-40A5-9E44-B0D53E265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2488" y="-50323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🌲">
            <a:extLst>
              <a:ext uri="{FF2B5EF4-FFF2-40B4-BE49-F238E27FC236}">
                <a16:creationId xmlns:a16="http://schemas.microsoft.com/office/drawing/2014/main" id="{017C6B84-8789-48EE-B7EE-A09DB3858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2038" y="-3349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🌳">
            <a:extLst>
              <a:ext uri="{FF2B5EF4-FFF2-40B4-BE49-F238E27FC236}">
                <a16:creationId xmlns:a16="http://schemas.microsoft.com/office/drawing/2014/main" id="{6C790D92-2F4D-49E2-B162-9E595CD29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7938" y="-3349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3EDAEDB-0C8A-41EC-BF6C-7678A58DE1D7}"/>
              </a:ext>
            </a:extLst>
          </p:cNvPr>
          <p:cNvSpPr txBox="1"/>
          <p:nvPr/>
        </p:nvSpPr>
        <p:spPr>
          <a:xfrm>
            <a:off x="205533" y="152399"/>
            <a:ext cx="6465017" cy="589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a-ES" dirty="0">
                <a:solidFill>
                  <a:schemeClr val="bg1"/>
                </a:solidFill>
              </a:rPr>
              <a:t>Sí, aquest desastrós panorama per l'educació que estem tenint també ens obre a noves possibilitats.</a:t>
            </a:r>
          </a:p>
          <a:p>
            <a:pPr>
              <a:spcAft>
                <a:spcPts val="600"/>
              </a:spcAft>
            </a:pPr>
            <a:r>
              <a:rPr lang="ca-ES" dirty="0">
                <a:solidFill>
                  <a:schemeClr val="bg1"/>
                </a:solidFill>
              </a:rPr>
              <a:t>Aquest any </a:t>
            </a:r>
            <a:r>
              <a:rPr lang="ca-ES" dirty="0" err="1">
                <a:solidFill>
                  <a:schemeClr val="bg1"/>
                </a:solidFill>
              </a:rPr>
              <a:t>sóc</a:t>
            </a:r>
            <a:r>
              <a:rPr lang="ca-ES" dirty="0">
                <a:solidFill>
                  <a:schemeClr val="bg1"/>
                </a:solidFill>
              </a:rPr>
              <a:t> tutor d'una aula de 3 anys. Les indicacions són desoladores, res de famílies, de manera que el temps d'acollida es complica moltíssim!</a:t>
            </a:r>
          </a:p>
          <a:p>
            <a:pPr>
              <a:spcAft>
                <a:spcPts val="600"/>
              </a:spcAft>
            </a:pPr>
            <a:r>
              <a:rPr lang="ca-ES" dirty="0">
                <a:solidFill>
                  <a:schemeClr val="bg1"/>
                </a:solidFill>
              </a:rPr>
              <a:t>Vam decidir fer alguna cosa nova, anar dos dies al parc en subgrups de meitat de classe durant una hora. Som tres classes, així que en tres parcs diferents.</a:t>
            </a:r>
          </a:p>
          <a:p>
            <a:pPr>
              <a:spcAft>
                <a:spcPts val="600"/>
              </a:spcAft>
            </a:pPr>
            <a:r>
              <a:rPr lang="ca-ES" dirty="0">
                <a:solidFill>
                  <a:schemeClr val="bg1"/>
                </a:solidFill>
              </a:rPr>
              <a:t>Així que hem viscut una estona d'absoluta tranquil·litat, on ens hem pogut conèixer famílies petits i un servidor.</a:t>
            </a:r>
          </a:p>
          <a:p>
            <a:pPr>
              <a:spcAft>
                <a:spcPts val="600"/>
              </a:spcAft>
            </a:pPr>
            <a:r>
              <a:rPr lang="ca-ES" dirty="0">
                <a:solidFill>
                  <a:schemeClr val="bg1"/>
                </a:solidFill>
              </a:rPr>
              <a:t>S'han anat teixint xarxes entre les famílies (tan importants avui en dia), els nens i nenes s'ho han passat d'allò més bé, s'han anat coneixent i hem pogut fer una miqueta de vincle.</a:t>
            </a:r>
          </a:p>
          <a:p>
            <a:pPr>
              <a:spcAft>
                <a:spcPts val="600"/>
              </a:spcAft>
            </a:pPr>
            <a:r>
              <a:rPr lang="ca-ES" dirty="0">
                <a:solidFill>
                  <a:schemeClr val="bg1"/>
                </a:solidFill>
              </a:rPr>
              <a:t>Avui només anàvem a estar i conèixer-nos, demà jugarem més, llegirem algun conte entre arbres i alguna sorpresa hi haurà perquè es morin per anar a l'endemà de l'escola.</a:t>
            </a:r>
          </a:p>
          <a:p>
            <a:pPr>
              <a:spcAft>
                <a:spcPts val="600"/>
              </a:spcAft>
            </a:pPr>
            <a:r>
              <a:rPr lang="ca-ES" dirty="0">
                <a:solidFill>
                  <a:schemeClr val="bg1"/>
                </a:solidFill>
              </a:rPr>
              <a:t>Mai havíem pensat que fos possible i ara volem fer-ho altres anys perquè és genial. </a:t>
            </a:r>
          </a:p>
          <a:p>
            <a:pPr>
              <a:spcAft>
                <a:spcPts val="600"/>
              </a:spcAft>
            </a:pPr>
            <a:r>
              <a:rPr lang="ca-ES" b="1" dirty="0">
                <a:solidFill>
                  <a:schemeClr val="bg1"/>
                </a:solidFill>
              </a:rPr>
              <a:t>Ares González </a:t>
            </a:r>
            <a:r>
              <a:rPr lang="ca-ES" b="1" dirty="0" err="1">
                <a:solidFill>
                  <a:schemeClr val="bg1"/>
                </a:solidFill>
              </a:rPr>
              <a:t>Hueso</a:t>
            </a:r>
            <a:endParaRPr lang="ca-ES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A93BF6A-9281-4098-B18C-E9F700D371F4}"/>
              </a:ext>
            </a:extLst>
          </p:cNvPr>
          <p:cNvSpPr txBox="1"/>
          <p:nvPr/>
        </p:nvSpPr>
        <p:spPr>
          <a:xfrm>
            <a:off x="7411763" y="3028932"/>
            <a:ext cx="39357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/>
              <a:t>Recordem a tants precursors en el món de la pedagogia que ja utilitzaven aquesta estratègia per projectar un aprenentatge en la naturalesa.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5508DE-0166-449D-B880-D6E7A907ABF5}"/>
              </a:ext>
            </a:extLst>
          </p:cNvPr>
          <p:cNvSpPr txBox="1"/>
          <p:nvPr/>
        </p:nvSpPr>
        <p:spPr>
          <a:xfrm>
            <a:off x="7411763" y="4953770"/>
            <a:ext cx="3777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/>
              <a:t>Importants investigacions en el camp de la psicologia ambiental i de la neurociència ho estan confirmant.</a:t>
            </a:r>
          </a:p>
        </p:txBody>
      </p:sp>
    </p:spTree>
    <p:extLst>
      <p:ext uri="{BB962C8B-B14F-4D97-AF65-F5344CB8AC3E}">
        <p14:creationId xmlns:p14="http://schemas.microsoft.com/office/powerpoint/2010/main" val="29435445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 descr="Un árbol en un campo&#10;&#10;Descripción generada automáticamente">
            <a:extLst>
              <a:ext uri="{FF2B5EF4-FFF2-40B4-BE49-F238E27FC236}">
                <a16:creationId xmlns:a16="http://schemas.microsoft.com/office/drawing/2014/main" id="{EEC6A7C5-2EC8-46AE-9A7F-D72E2E68D7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0" r="13330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9" name="Imagen 8" descr="Imagen que contiene exterior, pasto, pista, tren&#10;&#10;Descripción generada automáticamente">
            <a:extLst>
              <a:ext uri="{FF2B5EF4-FFF2-40B4-BE49-F238E27FC236}">
                <a16:creationId xmlns:a16="http://schemas.microsoft.com/office/drawing/2014/main" id="{27D272E5-DE60-4E02-A398-BD9F65D62B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4186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5" name="Imagen 4" descr="Imagen que contiene pasto, exterior, camino, edificio&#10;&#10;Descripción generada automáticamente">
            <a:extLst>
              <a:ext uri="{FF2B5EF4-FFF2-40B4-BE49-F238E27FC236}">
                <a16:creationId xmlns:a16="http://schemas.microsoft.com/office/drawing/2014/main" id="{9887E0D5-B5B2-4209-A408-8418606C32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4186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45A16EC-DA20-4978-8467-1959B6499225}"/>
              </a:ext>
            </a:extLst>
          </p:cNvPr>
          <p:cNvSpPr txBox="1"/>
          <p:nvPr/>
        </p:nvSpPr>
        <p:spPr>
          <a:xfrm>
            <a:off x="1094283" y="5458787"/>
            <a:ext cx="460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¿QUIN PAISATGE PODEM TREPITJAR TOT ENTRANT A L’ESCOLA?</a:t>
            </a:r>
          </a:p>
        </p:txBody>
      </p:sp>
    </p:spTree>
    <p:extLst>
      <p:ext uri="{BB962C8B-B14F-4D97-AF65-F5344CB8AC3E}">
        <p14:creationId xmlns:p14="http://schemas.microsoft.com/office/powerpoint/2010/main" val="2127757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3B08FD-5ECC-4728-AA84-CD6AC875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2549107E-EC98-4933-8F8F-A1713C39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6557"/>
          </a:xfrm>
          <a:custGeom>
            <a:avLst/>
            <a:gdLst>
              <a:gd name="connsiteX0" fmla="*/ 0 w 12188952"/>
              <a:gd name="connsiteY0" fmla="*/ 0 h 6216557"/>
              <a:gd name="connsiteX1" fmla="*/ 12188952 w 12188952"/>
              <a:gd name="connsiteY1" fmla="*/ 0 h 6216557"/>
              <a:gd name="connsiteX2" fmla="*/ 12188952 w 12188952"/>
              <a:gd name="connsiteY2" fmla="*/ 5609705 h 6216557"/>
              <a:gd name="connsiteX3" fmla="*/ 12049115 w 12188952"/>
              <a:gd name="connsiteY3" fmla="*/ 5640762 h 6216557"/>
              <a:gd name="connsiteX4" fmla="*/ 6096001 w 12188952"/>
              <a:gd name="connsiteY4" fmla="*/ 6216557 h 6216557"/>
              <a:gd name="connsiteX5" fmla="*/ 142887 w 12188952"/>
              <a:gd name="connsiteY5" fmla="*/ 5640762 h 6216557"/>
              <a:gd name="connsiteX6" fmla="*/ 0 w 12188952"/>
              <a:gd name="connsiteY6" fmla="*/ 5609028 h 62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  <a:ln w="9525">
            <a:noFill/>
          </a:ln>
          <a:effectLst>
            <a:outerShdw blurRad="50800" dist="38100" dir="5400000" algn="t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40DC94B-402F-4D38-8C1D-63525E5BD03D}"/>
              </a:ext>
            </a:extLst>
          </p:cNvPr>
          <p:cNvSpPr txBox="1"/>
          <p:nvPr/>
        </p:nvSpPr>
        <p:spPr>
          <a:xfrm>
            <a:off x="4143005" y="6275668"/>
            <a:ext cx="4752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SORTIR I TROBAR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5BB592D-71B6-4B7C-901C-E7AE0C15A6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012988"/>
              </p:ext>
            </p:extLst>
          </p:nvPr>
        </p:nvGraphicFramePr>
        <p:xfrm>
          <a:off x="0" y="0"/>
          <a:ext cx="12192000" cy="620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r:id="rId3" imgW="16253640" imgH="8291880" progId="">
                  <p:embed/>
                </p:oleObj>
              </mc:Choice>
              <mc:Fallback>
                <p:oleObj r:id="rId3" imgW="16253640" imgH="82918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205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79222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lanta, exterior, árbol, flor&#10;&#10;Descripción generada automáticamente">
            <a:extLst>
              <a:ext uri="{FF2B5EF4-FFF2-40B4-BE49-F238E27FC236}">
                <a16:creationId xmlns:a16="http://schemas.microsoft.com/office/drawing/2014/main" id="{E905E863-4957-4546-B218-BDF0FB2E8F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87" y="-806488"/>
            <a:ext cx="13018168" cy="97636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B07F7D6-247F-46F0-A95D-8E1D26924B8E}"/>
              </a:ext>
            </a:extLst>
          </p:cNvPr>
          <p:cNvSpPr txBox="1"/>
          <p:nvPr/>
        </p:nvSpPr>
        <p:spPr>
          <a:xfrm>
            <a:off x="791110" y="5876818"/>
            <a:ext cx="7448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chemeClr val="bg1"/>
                </a:solidFill>
              </a:rPr>
              <a:t>On hi ha un problema hi ha una solució</a:t>
            </a:r>
          </a:p>
        </p:txBody>
      </p:sp>
    </p:spTree>
    <p:extLst>
      <p:ext uri="{BB962C8B-B14F-4D97-AF65-F5344CB8AC3E}">
        <p14:creationId xmlns:p14="http://schemas.microsoft.com/office/powerpoint/2010/main" val="39135892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82D358E-8261-4758-B542-3A0B88E2D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8995"/>
            <a:ext cx="12192000" cy="7424435"/>
          </a:xfrm>
          <a:prstGeom prst="rect">
            <a:avLst/>
          </a:prstGeom>
        </p:spPr>
      </p:pic>
      <p:sp>
        <p:nvSpPr>
          <p:cNvPr id="126978" name="Rectangle 2">
            <a:extLst>
              <a:ext uri="{FF2B5EF4-FFF2-40B4-BE49-F238E27FC236}">
                <a16:creationId xmlns:a16="http://schemas.microsoft.com/office/drawing/2014/main" id="{F16DCC63-AA65-47AE-8A98-042DD8F3BF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8171" y="206343"/>
            <a:ext cx="6355829" cy="3148096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 rtlCol="0" anchor="ctr">
            <a:normAutofit/>
          </a:bodyPr>
          <a:lstStyle/>
          <a:p>
            <a:pPr algn="ctr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a-ES" altLang="ca-ES" sz="2800" b="1" dirty="0">
                <a:solidFill>
                  <a:schemeClr val="bg1"/>
                </a:solidFill>
              </a:rPr>
              <a:t>Fent </a:t>
            </a:r>
            <a:r>
              <a:rPr lang="ca-ES" altLang="ca-ES" sz="2800" b="1" dirty="0" err="1">
                <a:solidFill>
                  <a:schemeClr val="bg1"/>
                </a:solidFill>
              </a:rPr>
              <a:t>posible</a:t>
            </a:r>
            <a:r>
              <a:rPr lang="ca-ES" altLang="ca-ES" sz="2800" b="1" dirty="0">
                <a:solidFill>
                  <a:schemeClr val="bg1"/>
                </a:solidFill>
              </a:rPr>
              <a:t> espais</a:t>
            </a:r>
            <a:br>
              <a:rPr lang="ca-ES" altLang="ca-ES" sz="2800" b="1" dirty="0">
                <a:solidFill>
                  <a:schemeClr val="bg1"/>
                </a:solidFill>
              </a:rPr>
            </a:br>
            <a:r>
              <a:rPr lang="ca-ES" altLang="ca-ES" sz="2800" b="1" dirty="0">
                <a:solidFill>
                  <a:schemeClr val="bg1"/>
                </a:solidFill>
              </a:rPr>
              <a:t>PLENS DE REALITATS</a:t>
            </a:r>
            <a:br>
              <a:rPr lang="ca-ES" altLang="ca-ES" sz="2800" b="1" dirty="0">
                <a:solidFill>
                  <a:schemeClr val="bg1"/>
                </a:solidFill>
              </a:rPr>
            </a:br>
            <a:br>
              <a:rPr lang="ca-ES" altLang="ca-ES" sz="2800" b="1" dirty="0">
                <a:solidFill>
                  <a:schemeClr val="bg1"/>
                </a:solidFill>
              </a:rPr>
            </a:br>
            <a:r>
              <a:rPr lang="ca-ES" altLang="ca-ES" sz="2800" b="1" dirty="0">
                <a:solidFill>
                  <a:schemeClr val="bg1"/>
                </a:solidFill>
              </a:rPr>
              <a:t>Per a la construcció d’una escola</a:t>
            </a:r>
            <a:br>
              <a:rPr lang="ca-ES" altLang="ca-ES" sz="2800" b="1" dirty="0">
                <a:solidFill>
                  <a:schemeClr val="bg1"/>
                </a:solidFill>
              </a:rPr>
            </a:br>
            <a:r>
              <a:rPr lang="ca-ES" altLang="ca-ES" sz="2800" b="1" dirty="0">
                <a:solidFill>
                  <a:schemeClr val="bg1"/>
                </a:solidFill>
              </a:rPr>
              <a:t>DE TOT@S I PER A TOT@S</a:t>
            </a:r>
          </a:p>
        </p:txBody>
      </p:sp>
      <p:sp>
        <p:nvSpPr>
          <p:cNvPr id="126979" name="Text Box 3">
            <a:extLst>
              <a:ext uri="{FF2B5EF4-FFF2-40B4-BE49-F238E27FC236}">
                <a16:creationId xmlns:a16="http://schemas.microsoft.com/office/drawing/2014/main" id="{6E8C21DA-5DA5-4D2D-B877-B0D9571F8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338" y="4508500"/>
            <a:ext cx="5903912" cy="215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r>
              <a:rPr lang="ca-ES" altLang="ca-ES" sz="2400" b="1" dirty="0">
                <a:solidFill>
                  <a:srgbClr val="FFFFFF"/>
                </a:solidFill>
                <a:highlight>
                  <a:srgbClr val="000000"/>
                </a:highlight>
              </a:rPr>
              <a:t>Carme Cols. ccols@xtec.cat</a:t>
            </a:r>
          </a:p>
          <a:p>
            <a:pPr>
              <a:buSzPct val="100000"/>
            </a:pPr>
            <a:r>
              <a:rPr lang="ca-ES" altLang="ca-ES" sz="2400" b="1" dirty="0">
                <a:solidFill>
                  <a:srgbClr val="FFFFFF"/>
                </a:solidFill>
                <a:highlight>
                  <a:srgbClr val="000000"/>
                </a:highlight>
              </a:rPr>
              <a:t>Pitu Fernàndez. jfernanq@xtec.cat</a:t>
            </a:r>
          </a:p>
          <a:p>
            <a:pPr>
              <a:buSzPct val="100000"/>
            </a:pPr>
            <a:endParaRPr lang="ca-ES" altLang="ca-ES" sz="2400" b="1" dirty="0">
              <a:solidFill>
                <a:srgbClr val="FFFFFF"/>
              </a:solidFill>
              <a:highlight>
                <a:srgbClr val="000000"/>
              </a:highlight>
            </a:endParaRPr>
          </a:p>
          <a:p>
            <a:pPr>
              <a:buSzPct val="100000"/>
            </a:pPr>
            <a:r>
              <a:rPr lang="ca-ES" altLang="ca-ES" b="1" i="1" dirty="0">
                <a:solidFill>
                  <a:srgbClr val="FFFFFF"/>
                </a:solidFill>
                <a:highlight>
                  <a:srgbClr val="000000"/>
                </a:highlight>
              </a:rPr>
              <a:t>Elnousafareig.org</a:t>
            </a:r>
          </a:p>
          <a:p>
            <a:pPr>
              <a:buSzPct val="100000"/>
            </a:pPr>
            <a:r>
              <a:rPr lang="ca-ES" altLang="ca-ES" b="1" i="1" dirty="0">
                <a:solidFill>
                  <a:srgbClr val="FFFFFF"/>
                </a:solidFill>
                <a:highlight>
                  <a:srgbClr val="000000"/>
                </a:highlight>
              </a:rPr>
              <a:t>El Safareig en </a:t>
            </a:r>
            <a:r>
              <a:rPr lang="ca-ES" altLang="ca-ES" b="1" i="1" dirty="0" err="1">
                <a:solidFill>
                  <a:srgbClr val="FFFFFF"/>
                </a:solidFill>
                <a:highlight>
                  <a:srgbClr val="000000"/>
                </a:highlight>
              </a:rPr>
              <a:t>Facebook</a:t>
            </a:r>
            <a:endParaRPr lang="ca-ES" altLang="ca-ES" b="1" i="1" dirty="0">
              <a:solidFill>
                <a:srgbClr val="FFFFFF"/>
              </a:solidFill>
              <a:highlight>
                <a:srgbClr val="000000"/>
              </a:highlight>
            </a:endParaRPr>
          </a:p>
          <a:p>
            <a:pPr>
              <a:spcBef>
                <a:spcPts val="1125"/>
              </a:spcBef>
              <a:buSzPct val="100000"/>
            </a:pPr>
            <a:endParaRPr lang="ca-ES" altLang="ca-ES" b="1" i="1" dirty="0">
              <a:solidFill>
                <a:srgbClr val="FFFFFF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35ADFC1-6D54-468B-98D3-EA6E16A41DEE}"/>
              </a:ext>
            </a:extLst>
          </p:cNvPr>
          <p:cNvSpPr txBox="1"/>
          <p:nvPr/>
        </p:nvSpPr>
        <p:spPr>
          <a:xfrm>
            <a:off x="615461" y="160092"/>
            <a:ext cx="1021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El nostre </a:t>
            </a:r>
            <a:r>
              <a:rPr lang="ca-ES" dirty="0" err="1">
                <a:solidFill>
                  <a:schemeClr val="bg1"/>
                </a:solidFill>
              </a:rPr>
              <a:t>agraiment</a:t>
            </a:r>
            <a:r>
              <a:rPr lang="ca-ES" dirty="0">
                <a:solidFill>
                  <a:schemeClr val="bg1"/>
                </a:solidFill>
              </a:rPr>
              <a:t> a totes les escoles que acompanyem i compartim les seves imatges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1113</Words>
  <Application>Microsoft Office PowerPoint</Application>
  <PresentationFormat>Panorámica</PresentationFormat>
  <Paragraphs>85</Paragraphs>
  <Slides>56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56</vt:i4>
      </vt:variant>
    </vt:vector>
  </HeadingPairs>
  <TitlesOfParts>
    <vt:vector size="60" baseType="lpstr">
      <vt:lpstr>Arial</vt:lpstr>
      <vt:lpstr>Avenir Next LT Pro</vt:lpstr>
      <vt:lpstr>Calibri</vt:lpstr>
      <vt:lpstr>AccentBoxVTI</vt:lpstr>
      <vt:lpstr>Presentación de PowerPoint</vt:lpstr>
      <vt:lpstr>Hem preparat algunes idees i propostes per a la subdivisió dels patis de l'escola i la seva utilització simultània amb els espais interiors. A hores d'ara, tant els patis tristos i grisos com els ja verds ens poden oferir oportunitats. La permanència a l'aire lliure és necessària i pot facilitar una alternativa més racional i saludable que serveixi d'ajuda tant en el present com en el futur. Dins i fora escenaris de vida: Retornem el paisatge als nostres patis per organitzar propostes!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Construir plataformes multifuncionals que puguin donar oportunitats… </vt:lpstr>
      <vt:lpstr>Presentación de PowerPoint</vt:lpstr>
      <vt:lpstr>Presentación de PowerPoint</vt:lpstr>
      <vt:lpstr>Rotllos de cable reciclats</vt:lpstr>
      <vt:lpstr> Jardineres amb flors o arbres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Calaixos de diferents tipus</vt:lpstr>
      <vt:lpstr>Presentación de PowerPoint</vt:lpstr>
      <vt:lpstr>Presentación de PowerPoint</vt:lpstr>
      <vt:lpstr>Presentación de PowerPoint</vt:lpstr>
      <vt:lpstr>Separar espais amb propostes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Un projecte de futur, pas a pas creant petits ambients</vt:lpstr>
      <vt:lpstr>Com pensem la globalitat de l'espai?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Traspassar els murs de l’escola  Retrobar els entorns naturals on podem conviure i crear víncles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Fent posible espais PLENS DE REALITATS  Per a la construcció d’una escola DE TOT@S I PER A TOT@S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Josep Fernandez</dc:creator>
  <cp:lastModifiedBy>Josep Fernandez</cp:lastModifiedBy>
  <cp:revision>2</cp:revision>
  <dcterms:created xsi:type="dcterms:W3CDTF">2020-09-11T09:23:56Z</dcterms:created>
  <dcterms:modified xsi:type="dcterms:W3CDTF">2020-09-11T09:37:10Z</dcterms:modified>
</cp:coreProperties>
</file>