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58"/>
  </p:notesMasterIdLst>
  <p:sldIdLst>
    <p:sldId id="293" r:id="rId2"/>
    <p:sldId id="296" r:id="rId3"/>
    <p:sldId id="267" r:id="rId4"/>
    <p:sldId id="304" r:id="rId5"/>
    <p:sldId id="869" r:id="rId6"/>
    <p:sldId id="866" r:id="rId7"/>
    <p:sldId id="867" r:id="rId8"/>
    <p:sldId id="257" r:id="rId9"/>
    <p:sldId id="269" r:id="rId10"/>
    <p:sldId id="280" r:id="rId11"/>
    <p:sldId id="264" r:id="rId12"/>
    <p:sldId id="263" r:id="rId13"/>
    <p:sldId id="262" r:id="rId14"/>
    <p:sldId id="305" r:id="rId15"/>
    <p:sldId id="260" r:id="rId16"/>
    <p:sldId id="283" r:id="rId17"/>
    <p:sldId id="297" r:id="rId18"/>
    <p:sldId id="298" r:id="rId19"/>
    <p:sldId id="306" r:id="rId20"/>
    <p:sldId id="278" r:id="rId21"/>
    <p:sldId id="266" r:id="rId22"/>
    <p:sldId id="271" r:id="rId23"/>
    <p:sldId id="288" r:id="rId24"/>
    <p:sldId id="270" r:id="rId25"/>
    <p:sldId id="259" r:id="rId26"/>
    <p:sldId id="303" r:id="rId27"/>
    <p:sldId id="862" r:id="rId28"/>
    <p:sldId id="863" r:id="rId29"/>
    <p:sldId id="864" r:id="rId30"/>
    <p:sldId id="286" r:id="rId31"/>
    <p:sldId id="287" r:id="rId32"/>
    <p:sldId id="858" r:id="rId33"/>
    <p:sldId id="313" r:id="rId34"/>
    <p:sldId id="300" r:id="rId35"/>
    <p:sldId id="284" r:id="rId36"/>
    <p:sldId id="308" r:id="rId37"/>
    <p:sldId id="311" r:id="rId38"/>
    <p:sldId id="301" r:id="rId39"/>
    <p:sldId id="309" r:id="rId40"/>
    <p:sldId id="310" r:id="rId41"/>
    <p:sldId id="302" r:id="rId42"/>
    <p:sldId id="860" r:id="rId43"/>
    <p:sldId id="299" r:id="rId44"/>
    <p:sldId id="314" r:id="rId45"/>
    <p:sldId id="348" r:id="rId46"/>
    <p:sldId id="295" r:id="rId47"/>
    <p:sldId id="868" r:id="rId48"/>
    <p:sldId id="683" r:id="rId49"/>
    <p:sldId id="737" r:id="rId50"/>
    <p:sldId id="859" r:id="rId51"/>
    <p:sldId id="865" r:id="rId52"/>
    <p:sldId id="861" r:id="rId53"/>
    <p:sldId id="290" r:id="rId54"/>
    <p:sldId id="291" r:id="rId55"/>
    <p:sldId id="857" r:id="rId56"/>
    <p:sldId id="347" r:id="rId5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 Fernandez" initials="JF" lastIdx="2" clrIdx="0">
    <p:extLst>
      <p:ext uri="{19B8F6BF-5375-455C-9EA6-DF929625EA0E}">
        <p15:presenceInfo xmlns:p15="http://schemas.microsoft.com/office/powerpoint/2012/main" userId="2113ce96330e21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6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6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0A673-529D-47B2-9971-BE048BFE75B7}" type="datetimeFigureOut">
              <a:rPr lang="es-ES" smtClean="0"/>
              <a:t>11/09/2020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2D28D-86EF-4DD1-BFD0-0EBE6DC861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9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Hemos preparado algunas ideas y propuestas para la subdivisión de los patios de la escuela y su utilización simultánea con los espacios interiores. En estos momentos, tanto los patios tristes y grises como los ya verdes nos pueden ofrecer oportunidades. La permanencia al aire libre es necesaria y puede facilitar una alternativa más racional y saludable que sirva de ayuda tanto en el presente como en el futuro de nuestros patios.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006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6EA4619-AC09-433A-BC9F-0A9F34024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95E15-5BE0-4A5E-9737-BA050131699F}" type="slidenum">
              <a:rPr lang="es-ES" altLang="es-ES"/>
              <a:pPr/>
              <a:t>42</a:t>
            </a:fld>
            <a:endParaRPr lang="es-ES" altLang="es-E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DBA460CF-7464-42B0-8668-4320AD801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9FE2FBF8-E17D-4B09-ACF5-E8FF8662E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239158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noProof="0" dirty="0"/>
          </a:p>
          <a:p>
            <a:endParaRPr lang="es-ES" baseline="0" noProof="0" dirty="0"/>
          </a:p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DF0E2-2BC2-4160-9F19-D8B822C3804D}" type="slidenum">
              <a:rPr lang="ca-ES" smtClean="0"/>
              <a:t>45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3884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569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300" dirty="0"/>
              <a:t>Espacios que acojan naturaleza, salud, creatividad, convivencia, ciencia, comunicación, escenarios acompañados de intereses y aprendizajes.  Las niñas y los niños necesitan para su desarrollo lugares “sensoriales” en los que poder experimentar y procesar lo que viven con sus iguales.</a:t>
            </a:r>
            <a:endParaRPr lang="ca-ES" sz="1300" dirty="0"/>
          </a:p>
          <a:p>
            <a:r>
              <a:rPr lang="es-ES" sz="1300" dirty="0"/>
              <a:t>Disponemos de suficientes argumentos científicos y pedagógicos que ponen de manifiesto el gran valor de estos espacios. Recuperemos los grandes referentes y sus principios que nos hablan del beneficio de acercar a los niños a la naturaleza. Rousseau, Pestalozzi, Fröebel. El naturalismo pedagógico, la experimentación, la acción de los niños por encima de la palabra y el contacto con la naturaleza como puntos claves en su educación. Julián Sanz del Río y Francisco Giner de los Ríos, impulsores del krausismo en España y fundadores de la Institución Libre de Enseñanza (ILE), ponen en contacto directo el alumno con la naturaleza y con cualquier objeto de conocimiento, de ahí la importancia de las clases experimentales y de las excursiones. Así también lo hicieron María Montessori, las hermanas Agazzi o Rosa Sensat. Ésta última discípula de la ILE y directora de </a:t>
            </a:r>
            <a:r>
              <a:rPr lang="es-ES" sz="1300" dirty="0" err="1"/>
              <a:t>l’Escola</a:t>
            </a:r>
            <a:r>
              <a:rPr lang="es-ES" sz="1300" dirty="0"/>
              <a:t> de </a:t>
            </a:r>
            <a:r>
              <a:rPr lang="es-ES" sz="1300" dirty="0" err="1"/>
              <a:t>Bosc</a:t>
            </a:r>
            <a:r>
              <a:rPr lang="es-ES" sz="1300" dirty="0"/>
              <a:t> de Montjuïc, una de las primeras escuelas de bosque en Barcelona.</a:t>
            </a:r>
            <a:endParaRPr lang="ca-ES" sz="1300" dirty="0"/>
          </a:p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5F499-CE7C-41E9-A869-525C7016ED76}" type="slidenum">
              <a:rPr lang="ca-ES" smtClean="0"/>
              <a:t>48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57862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2D28D-86EF-4DD1-BFD0-0EBE6DC86110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649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7891134-FE29-4C6D-B358-F8199F0960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AF4FA6-CF02-4086-B614-4CF6FD771263}" type="slidenum">
              <a:rPr lang="ca-ES" altLang="ca-ES"/>
              <a:pPr/>
              <a:t>56</a:t>
            </a:fld>
            <a:endParaRPr lang="ca-ES" altLang="ca-E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E3AB733F-A604-452E-8CA4-3717854648D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Text Box 3">
            <a:extLst>
              <a:ext uri="{FF2B5EF4-FFF2-40B4-BE49-F238E27FC236}">
                <a16:creationId xmlns:a16="http://schemas.microsoft.com/office/drawing/2014/main" id="{FC19C1FD-3676-444D-B5EB-0A9DB7AB7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64" y="5214122"/>
            <a:ext cx="5537318" cy="4939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4" tIns="51042" rIns="102084" bIns="51042" anchor="ctr"/>
          <a:lstStyle/>
          <a:p>
            <a:endParaRPr lang="ca-ES"/>
          </a:p>
        </p:txBody>
      </p:sp>
      <p:sp>
        <p:nvSpPr>
          <p:cNvPr id="2" name="Marcador de notas 1">
            <a:extLst>
              <a:ext uri="{FF2B5EF4-FFF2-40B4-BE49-F238E27FC236}">
                <a16:creationId xmlns:a16="http://schemas.microsoft.com/office/drawing/2014/main" id="{77CD1813-13A1-4378-9860-E8AA2B8F1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32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8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6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06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6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4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0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2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5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8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85" r:id="rId5"/>
    <p:sldLayoutId id="2147483679" r:id="rId6"/>
    <p:sldLayoutId id="2147483680" r:id="rId7"/>
    <p:sldLayoutId id="2147483681" r:id="rId8"/>
    <p:sldLayoutId id="2147483684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1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5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5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tabla, pastel, edificio&#10;&#10;Descripción generada automáticamente">
            <a:extLst>
              <a:ext uri="{FF2B5EF4-FFF2-40B4-BE49-F238E27FC236}">
                <a16:creationId xmlns:a16="http://schemas.microsoft.com/office/drawing/2014/main" id="{46B66F60-3CDC-4EFE-B3F7-F276D25250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70DA9E8-75F6-4D22-A659-97BB5AEA3F65}"/>
              </a:ext>
            </a:extLst>
          </p:cNvPr>
          <p:cNvSpPr txBox="1"/>
          <p:nvPr/>
        </p:nvSpPr>
        <p:spPr>
          <a:xfrm>
            <a:off x="721895" y="1151787"/>
            <a:ext cx="8554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IDEAS PARA DELIMITAR ESPACIOS  </a:t>
            </a:r>
          </a:p>
        </p:txBody>
      </p:sp>
    </p:spTree>
    <p:extLst>
      <p:ext uri="{BB962C8B-B14F-4D97-AF65-F5344CB8AC3E}">
        <p14:creationId xmlns:p14="http://schemas.microsoft.com/office/powerpoint/2010/main" val="306378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6F3B6-8D47-4C34-87F2-87E75B5C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18" y="558800"/>
            <a:ext cx="11224302" cy="62992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3100" dirty="0"/>
              <a:t>Hemos preparado algunas ideas y propuestas para la subdivisión de los patios de la escuela y su utilización simultánea con los espacios interiores. En estos momentos, tanto los patios tristes y grises como los ya verdes nos pueden ofrecer oportunidades. La permanencia al aire libre es necesaria y puede facilitar una alternativa más racional y saludable que sirva de ayuda tanto en el presente como en el futuro. Dentro y fuera escenarios de vida:</a:t>
            </a:r>
            <a:br>
              <a:rPr lang="es-ES" sz="3100" dirty="0"/>
            </a:br>
            <a:r>
              <a:rPr lang="es-ES" sz="3100" dirty="0"/>
              <a:t>¡Devolvamos el paisaje a nuestros patios para organizar propuestas! 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3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dificio, tabla, viejo, cocina&#10;&#10;Descripción generada automáticamente">
            <a:extLst>
              <a:ext uri="{FF2B5EF4-FFF2-40B4-BE49-F238E27FC236}">
                <a16:creationId xmlns:a16="http://schemas.microsoft.com/office/drawing/2014/main" id="{3CD905DF-A94B-4761-AF9B-48EB6CDF6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8B3298-4F98-483E-A93A-481347B4BFD9}"/>
              </a:ext>
            </a:extLst>
          </p:cNvPr>
          <p:cNvSpPr txBox="1"/>
          <p:nvPr/>
        </p:nvSpPr>
        <p:spPr>
          <a:xfrm>
            <a:off x="946298" y="82542"/>
            <a:ext cx="5770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¿Qué materiales tenemos? ¿Dónde los buscamos?</a:t>
            </a:r>
          </a:p>
        </p:txBody>
      </p:sp>
    </p:spTree>
    <p:extLst>
      <p:ext uri="{BB962C8B-B14F-4D97-AF65-F5344CB8AC3E}">
        <p14:creationId xmlns:p14="http://schemas.microsoft.com/office/powerpoint/2010/main" val="82227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D6295E-2D14-40C0-B3F5-FD31C795C6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117" r="-1" b="-1"/>
          <a:stretch/>
        </p:blipFill>
        <p:spPr>
          <a:xfrm>
            <a:off x="320747" y="402040"/>
            <a:ext cx="11550506" cy="60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2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pasto, exterior, edificio, cerca&#10;&#10;Descripción generada automáticamente">
            <a:extLst>
              <a:ext uri="{FF2B5EF4-FFF2-40B4-BE49-F238E27FC236}">
                <a16:creationId xmlns:a16="http://schemas.microsoft.com/office/drawing/2014/main" id="{C12CFA03-CB4E-47FB-ACEB-411976F7E1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29288"/>
            <a:ext cx="12237578" cy="8158385"/>
          </a:xfrm>
          <a:prstGeom prst="rect">
            <a:avLst/>
          </a:prstGeom>
        </p:spPr>
      </p:pic>
      <p:pic>
        <p:nvPicPr>
          <p:cNvPr id="7" name="Imagen 6" descr="Imagen que contiene edificio, tren, pista, tabla&#10;&#10;Descripción generada automáticamente">
            <a:extLst>
              <a:ext uri="{FF2B5EF4-FFF2-40B4-BE49-F238E27FC236}">
                <a16:creationId xmlns:a16="http://schemas.microsoft.com/office/drawing/2014/main" id="{54978FB4-393A-48FD-9C30-D49216400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74" y="4256585"/>
            <a:ext cx="3872599" cy="2572512"/>
          </a:xfrm>
          <a:prstGeom prst="rect">
            <a:avLst/>
          </a:prstGeom>
        </p:spPr>
      </p:pic>
      <p:pic>
        <p:nvPicPr>
          <p:cNvPr id="13" name="Imagen 12" descr="Imagen que contiene pasto, exterior, verde, edificio&#10;&#10;Descripción generada automáticamente">
            <a:extLst>
              <a:ext uri="{FF2B5EF4-FFF2-40B4-BE49-F238E27FC236}">
                <a16:creationId xmlns:a16="http://schemas.microsoft.com/office/drawing/2014/main" id="{3C90CD86-AAB5-4EFD-AC94-2E55903AEA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807" y="4256262"/>
            <a:ext cx="3405922" cy="2554442"/>
          </a:xfrm>
          <a:prstGeom prst="rect">
            <a:avLst/>
          </a:prstGeom>
        </p:spPr>
      </p:pic>
      <p:pic>
        <p:nvPicPr>
          <p:cNvPr id="15" name="Imagen 14" descr="Imagen que contiene exterior, árbol, pasto, sucio&#10;&#10;Descripción generada automáticamente">
            <a:extLst>
              <a:ext uri="{FF2B5EF4-FFF2-40B4-BE49-F238E27FC236}">
                <a16:creationId xmlns:a16="http://schemas.microsoft.com/office/drawing/2014/main" id="{24C2675E-5146-4284-9996-990C924A82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3531" y="4256261"/>
            <a:ext cx="3459190" cy="259439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DE4DFB7-F7A4-43DD-8DCF-4797D0C023A0}"/>
              </a:ext>
            </a:extLst>
          </p:cNvPr>
          <p:cNvSpPr txBox="1"/>
          <p:nvPr/>
        </p:nvSpPr>
        <p:spPr>
          <a:xfrm>
            <a:off x="318500" y="3674543"/>
            <a:ext cx="12637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Familias que proporcionan materiales procedentes de antiguos invernaderos abandonados</a:t>
            </a:r>
          </a:p>
        </p:txBody>
      </p:sp>
    </p:spTree>
    <p:extLst>
      <p:ext uri="{BB962C8B-B14F-4D97-AF65-F5344CB8AC3E}">
        <p14:creationId xmlns:p14="http://schemas.microsoft.com/office/powerpoint/2010/main" val="271153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2713477-9767-4571-81F1-42170937E5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6143" y="0"/>
            <a:ext cx="8857694" cy="622678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565BD3F-1269-4253-8DA6-3B7DAED91670}"/>
              </a:ext>
            </a:extLst>
          </p:cNvPr>
          <p:cNvSpPr txBox="1"/>
          <p:nvPr/>
        </p:nvSpPr>
        <p:spPr>
          <a:xfrm>
            <a:off x="783771" y="6008914"/>
            <a:ext cx="4266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Divisiones removibles</a:t>
            </a:r>
          </a:p>
        </p:txBody>
      </p:sp>
    </p:spTree>
    <p:extLst>
      <p:ext uri="{BB962C8B-B14F-4D97-AF65-F5344CB8AC3E}">
        <p14:creationId xmlns:p14="http://schemas.microsoft.com/office/powerpoint/2010/main" val="281987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ersona, edificio, hombre&#10;&#10;Descripción generada automáticamente">
            <a:extLst>
              <a:ext uri="{FF2B5EF4-FFF2-40B4-BE49-F238E27FC236}">
                <a16:creationId xmlns:a16="http://schemas.microsoft.com/office/drawing/2014/main" id="{1C2336CD-5D57-49D2-A4D3-BDCFFCE54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25973"/>
            <a:ext cx="12192000" cy="1268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33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7D33321D-FCBF-4578-93DA-F382F81F52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59053"/>
              </p:ext>
            </p:extLst>
          </p:nvPr>
        </p:nvGraphicFramePr>
        <p:xfrm>
          <a:off x="0" y="0"/>
          <a:ext cx="1223021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r:id="rId3" imgW="16253640" imgH="9142560" progId="">
                  <p:embed/>
                </p:oleObj>
              </mc:Choice>
              <mc:Fallback>
                <p:oleObj r:id="rId3" imgW="1625364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230218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72E720A3-B7A5-419A-9430-F1474779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93937"/>
            <a:ext cx="5493173" cy="248866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Construir plataformas multifuncionales que puedan dar oportunidades…</a:t>
            </a:r>
          </a:p>
        </p:txBody>
      </p:sp>
    </p:spTree>
    <p:extLst>
      <p:ext uri="{BB962C8B-B14F-4D97-AF65-F5344CB8AC3E}">
        <p14:creationId xmlns:p14="http://schemas.microsoft.com/office/powerpoint/2010/main" val="302852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edificio, banca, pequeño&#10;&#10;Descripción generada automáticamente">
            <a:extLst>
              <a:ext uri="{FF2B5EF4-FFF2-40B4-BE49-F238E27FC236}">
                <a16:creationId xmlns:a16="http://schemas.microsoft.com/office/drawing/2014/main" id="{C6D3D021-87E1-4F11-821A-F2B0B34FA9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80" r="-1" b="22735"/>
          <a:stretch/>
        </p:blipFill>
        <p:spPr>
          <a:xfrm>
            <a:off x="172277" y="254303"/>
            <a:ext cx="11550506" cy="605392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24F06F-E889-43BA-9DD7-3940DB0B7BD1}"/>
              </a:ext>
            </a:extLst>
          </p:cNvPr>
          <p:cNvSpPr txBox="1"/>
          <p:nvPr/>
        </p:nvSpPr>
        <p:spPr>
          <a:xfrm>
            <a:off x="425035" y="5474368"/>
            <a:ext cx="552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espacios queremos crear?</a:t>
            </a:r>
          </a:p>
        </p:txBody>
      </p:sp>
    </p:spTree>
    <p:extLst>
      <p:ext uri="{BB962C8B-B14F-4D97-AF65-F5344CB8AC3E}">
        <p14:creationId xmlns:p14="http://schemas.microsoft.com/office/powerpoint/2010/main" val="207463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flor, banca, edificio&#10;&#10;Descripción generada automáticamente">
            <a:extLst>
              <a:ext uri="{FF2B5EF4-FFF2-40B4-BE49-F238E27FC236}">
                <a16:creationId xmlns:a16="http://schemas.microsoft.com/office/drawing/2014/main" id="{F16E8BF1-1D12-4C0C-B553-7AF0D9570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6" r="-1" b="26070"/>
          <a:stretch/>
        </p:blipFill>
        <p:spPr>
          <a:xfrm>
            <a:off x="320747" y="402040"/>
            <a:ext cx="11550506" cy="605392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7940603-6A98-4068-9E24-4B85D98D24F9}"/>
              </a:ext>
            </a:extLst>
          </p:cNvPr>
          <p:cNvSpPr txBox="1"/>
          <p:nvPr/>
        </p:nvSpPr>
        <p:spPr>
          <a:xfrm>
            <a:off x="1082842" y="5029200"/>
            <a:ext cx="4031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 puede pasar con muchas combinaciones?</a:t>
            </a:r>
          </a:p>
        </p:txBody>
      </p:sp>
    </p:spTree>
    <p:extLst>
      <p:ext uri="{BB962C8B-B14F-4D97-AF65-F5344CB8AC3E}">
        <p14:creationId xmlns:p14="http://schemas.microsoft.com/office/powerpoint/2010/main" val="3977937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tabla, hecho de madera, exterior, edificio&#10;&#10;Descripción generada automáticamente">
            <a:extLst>
              <a:ext uri="{FF2B5EF4-FFF2-40B4-BE49-F238E27FC236}">
                <a16:creationId xmlns:a16="http://schemas.microsoft.com/office/drawing/2014/main" id="{81820A13-B2E8-4565-8348-B2BE71ACC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1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BF9E84-1D18-48DA-BAD6-E07F12D3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10" y="4909985"/>
            <a:ext cx="3212386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 err="1">
                <a:solidFill>
                  <a:schemeClr val="bg1"/>
                </a:solidFill>
              </a:rPr>
              <a:t>Rollos</a:t>
            </a:r>
            <a:r>
              <a:rPr lang="en-US" sz="2600" b="1" dirty="0">
                <a:solidFill>
                  <a:schemeClr val="bg1"/>
                </a:solidFill>
              </a:rPr>
              <a:t> de cable </a:t>
            </a:r>
            <a:r>
              <a:rPr lang="en-US" sz="2600" b="1" dirty="0" err="1">
                <a:solidFill>
                  <a:schemeClr val="bg1"/>
                </a:solidFill>
              </a:rPr>
              <a:t>reciclados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508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exterior, edificio, banqueta, banca&#10;&#10;Descripción generada automáticamente">
            <a:extLst>
              <a:ext uri="{FF2B5EF4-FFF2-40B4-BE49-F238E27FC236}">
                <a16:creationId xmlns:a16="http://schemas.microsoft.com/office/drawing/2014/main" id="{F55AC629-B150-4B6E-9943-298EE51E1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EAB102-0810-481A-A188-B3E82FF8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16" y="5259622"/>
            <a:ext cx="7985759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Jardineras</a:t>
            </a:r>
            <a:r>
              <a:rPr lang="en-US" sz="2800" b="1" dirty="0">
                <a:solidFill>
                  <a:schemeClr val="bg1"/>
                </a:solidFill>
              </a:rPr>
              <a:t> con </a:t>
            </a:r>
            <a:r>
              <a:rPr lang="en-US" sz="2800" b="1" dirty="0" err="1">
                <a:solidFill>
                  <a:schemeClr val="bg1"/>
                </a:solidFill>
              </a:rPr>
              <a:t>flores</a:t>
            </a:r>
            <a:r>
              <a:rPr lang="en-US" sz="2800" b="1" dirty="0">
                <a:solidFill>
                  <a:schemeClr val="bg1"/>
                </a:solidFill>
              </a:rPr>
              <a:t> o </a:t>
            </a:r>
            <a:r>
              <a:rPr lang="en-US" sz="2800" b="1" dirty="0" err="1">
                <a:solidFill>
                  <a:schemeClr val="bg1"/>
                </a:solidFill>
              </a:rPr>
              <a:t>árboles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3746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exterior, edificio, banqueta, caminando&#10;&#10;Descripción generada automáticamente">
            <a:extLst>
              <a:ext uri="{FF2B5EF4-FFF2-40B4-BE49-F238E27FC236}">
                <a16:creationId xmlns:a16="http://schemas.microsoft.com/office/drawing/2014/main" id="{10FD8C29-A5AF-4471-95E3-73AA8FC02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338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banca, parque, árbol&#10;&#10;Descripción generada automáticamente">
            <a:extLst>
              <a:ext uri="{FF2B5EF4-FFF2-40B4-BE49-F238E27FC236}">
                <a16:creationId xmlns:a16="http://schemas.microsoft.com/office/drawing/2014/main" id="{A03E3D47-668D-4F60-9235-904DE07325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41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1B0549EF-E3A5-48D7-9134-A4E08C0E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16DD803-634F-4EF2-A1E7-B1911DEE9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438860"/>
            <a:ext cx="11167447" cy="575276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A77B63F8-D1F3-4D40-B2D4-779BAE82B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8398" y="-4818940"/>
            <a:ext cx="167069" cy="1051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edificio, hombre, banca&#10;&#10;Descripción generada automáticamente">
            <a:extLst>
              <a:ext uri="{FF2B5EF4-FFF2-40B4-BE49-F238E27FC236}">
                <a16:creationId xmlns:a16="http://schemas.microsoft.com/office/drawing/2014/main" id="{190B1411-D783-480A-9383-951549CAF9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5325"/>
            <a:ext cx="12192000" cy="585524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B2C3CA-73CD-4597-9C38-487C3C982F53}"/>
              </a:ext>
            </a:extLst>
          </p:cNvPr>
          <p:cNvSpPr txBox="1"/>
          <p:nvPr/>
        </p:nvSpPr>
        <p:spPr>
          <a:xfrm>
            <a:off x="8922266" y="1094271"/>
            <a:ext cx="2245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Espacios que invitan y delimitan </a:t>
            </a:r>
          </a:p>
        </p:txBody>
      </p:sp>
    </p:spTree>
    <p:extLst>
      <p:ext uri="{BB962C8B-B14F-4D97-AF65-F5344CB8AC3E}">
        <p14:creationId xmlns:p14="http://schemas.microsoft.com/office/powerpoint/2010/main" val="93219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abla, hecho de madera, exterior, verde&#10;&#10;Descripción generada automáticamente">
            <a:extLst>
              <a:ext uri="{FF2B5EF4-FFF2-40B4-BE49-F238E27FC236}">
                <a16:creationId xmlns:a16="http://schemas.microsoft.com/office/drawing/2014/main" id="{5E9139A5-5752-4CF9-B9D6-79C7C817E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32" b="15868"/>
          <a:stretch/>
        </p:blipFill>
        <p:spPr>
          <a:xfrm>
            <a:off x="1" y="0"/>
            <a:ext cx="12554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06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C8C51B8-8106-4084-8E67-BD52C6A19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37A8EE-849C-4557-BDFD-163E7F4961B3}"/>
              </a:ext>
            </a:extLst>
          </p:cNvPr>
          <p:cNvSpPr txBox="1"/>
          <p:nvPr/>
        </p:nvSpPr>
        <p:spPr>
          <a:xfrm>
            <a:off x="9369257" y="2596806"/>
            <a:ext cx="2678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Maderas que servirán para otras cosas </a:t>
            </a:r>
          </a:p>
        </p:txBody>
      </p:sp>
    </p:spTree>
    <p:extLst>
      <p:ext uri="{BB962C8B-B14F-4D97-AF65-F5344CB8AC3E}">
        <p14:creationId xmlns:p14="http://schemas.microsoft.com/office/powerpoint/2010/main" val="852343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C6D47E-99F2-4B6E-8D49-35F1BEEB79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76" r="-1" b="11640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303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banca, exterior, hecho de madera, parque&#10;&#10;Descripción generada automáticamente">
            <a:extLst>
              <a:ext uri="{FF2B5EF4-FFF2-40B4-BE49-F238E27FC236}">
                <a16:creationId xmlns:a16="http://schemas.microsoft.com/office/drawing/2014/main" id="{3BBDA6EC-6654-420E-878C-2AEFB12AB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30116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41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027DED03-7CD5-4B36-8DDC-22FC3ABF1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58" r="-1" b="14058"/>
          <a:stretch/>
        </p:blipFill>
        <p:spPr>
          <a:xfrm>
            <a:off x="172277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37BF5B-6D88-4700-BFF2-C666646CE268}"/>
              </a:ext>
            </a:extLst>
          </p:cNvPr>
          <p:cNvSpPr txBox="1"/>
          <p:nvPr/>
        </p:nvSpPr>
        <p:spPr>
          <a:xfrm>
            <a:off x="1949115" y="649705"/>
            <a:ext cx="743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Jugar a estructurar el espacio con las jardineras </a:t>
            </a:r>
          </a:p>
        </p:txBody>
      </p:sp>
    </p:spTree>
    <p:extLst>
      <p:ext uri="{BB962C8B-B14F-4D97-AF65-F5344CB8AC3E}">
        <p14:creationId xmlns:p14="http://schemas.microsoft.com/office/powerpoint/2010/main" val="247395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interior, persona, tabla, hombre&#10;&#10;Descripción generada automáticamente">
            <a:extLst>
              <a:ext uri="{FF2B5EF4-FFF2-40B4-BE49-F238E27FC236}">
                <a16:creationId xmlns:a16="http://schemas.microsoft.com/office/drawing/2014/main" id="{AD16791A-5794-4C59-AEE9-17A014ECF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ABD36-AC2F-4877-B812-77B47DAF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4" y="4991931"/>
            <a:ext cx="5555223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Cajones</a:t>
            </a:r>
            <a:r>
              <a:rPr lang="en-US" sz="2800" b="1" dirty="0">
                <a:solidFill>
                  <a:schemeClr val="bg1"/>
                </a:solidFill>
              </a:rPr>
              <a:t> de </a:t>
            </a:r>
            <a:r>
              <a:rPr lang="en-US" sz="2800" b="1" dirty="0" err="1">
                <a:solidFill>
                  <a:schemeClr val="bg1"/>
                </a:solidFill>
              </a:rPr>
              <a:t>diferentes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tipos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31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EAF98-00AD-4E97-94E1-A1412D92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73" y="1144769"/>
            <a:ext cx="3340962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/>
          </a:p>
        </p:txBody>
      </p:sp>
      <p:pic>
        <p:nvPicPr>
          <p:cNvPr id="7" name="Imagen 6" descr="Imagen que contiene exterior, banca, edificio, pasto&#10;&#10;Descripción generada automáticamente">
            <a:extLst>
              <a:ext uri="{FF2B5EF4-FFF2-40B4-BE49-F238E27FC236}">
                <a16:creationId xmlns:a16="http://schemas.microsoft.com/office/drawing/2014/main" id="{7A08E9B6-37DE-4437-B693-3C7A57C52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402" y="-218155"/>
            <a:ext cx="8465906" cy="8140852"/>
          </a:xfrm>
          <a:prstGeom prst="rect">
            <a:avLst/>
          </a:prstGeom>
        </p:spPr>
      </p:pic>
      <p:pic>
        <p:nvPicPr>
          <p:cNvPr id="11" name="Imagen 10" descr="Imagen que contiene cerca, exterior, edificio, parado&#10;&#10;Descripción generada automáticamente">
            <a:extLst>
              <a:ext uri="{FF2B5EF4-FFF2-40B4-BE49-F238E27FC236}">
                <a16:creationId xmlns:a16="http://schemas.microsoft.com/office/drawing/2014/main" id="{137B3FC9-6FE5-400C-A53B-46D00EC3A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6609" y="8"/>
            <a:ext cx="3585399" cy="3207119"/>
          </a:xfrm>
          <a:prstGeom prst="rect">
            <a:avLst/>
          </a:prstGeom>
        </p:spPr>
      </p:pic>
      <p:pic>
        <p:nvPicPr>
          <p:cNvPr id="5" name="Marcador de contenido 4" descr="Imagen que contiene exterior, árbol, calle, puesto&#10;&#10;Descripción generada automáticamente">
            <a:extLst>
              <a:ext uri="{FF2B5EF4-FFF2-40B4-BE49-F238E27FC236}">
                <a16:creationId xmlns:a16="http://schemas.microsoft.com/office/drawing/2014/main" id="{8C50DB59-0D7D-4EEF-83A6-D80E04C04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 rot="5400000">
            <a:off x="8625372" y="3291364"/>
            <a:ext cx="3547872" cy="358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84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edificio, parque, banca&#10;&#10;Descripción generada automáticamente">
            <a:extLst>
              <a:ext uri="{FF2B5EF4-FFF2-40B4-BE49-F238E27FC236}">
                <a16:creationId xmlns:a16="http://schemas.microsoft.com/office/drawing/2014/main" id="{87B46936-8C6A-4834-9341-9C2BB9F3FF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43001"/>
            <a:ext cx="1219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5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cerca, parque, banca&#10;&#10;Descripción generada automáticamente">
            <a:extLst>
              <a:ext uri="{FF2B5EF4-FFF2-40B4-BE49-F238E27FC236}">
                <a16:creationId xmlns:a16="http://schemas.microsoft.com/office/drawing/2014/main" id="{1DE450D1-18AD-4E6A-8345-4048BC087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215"/>
            <a:ext cx="9243238" cy="6932429"/>
          </a:xfrm>
        </p:spPr>
      </p:pic>
      <p:pic>
        <p:nvPicPr>
          <p:cNvPr id="7" name="Imagen 6" descr="Imagen que contiene exterior, edificio, árbol, lado&#10;&#10;Descripción generada automáticamente">
            <a:extLst>
              <a:ext uri="{FF2B5EF4-FFF2-40B4-BE49-F238E27FC236}">
                <a16:creationId xmlns:a16="http://schemas.microsoft.com/office/drawing/2014/main" id="{1ADEE0B1-F978-4412-8323-8D4DC33663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26124" y="829338"/>
            <a:ext cx="6932429" cy="519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1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exterior, pequeño, competencia de atletismo, hecho de madera&#10;&#10;Descripción generada automáticamente">
            <a:extLst>
              <a:ext uri="{FF2B5EF4-FFF2-40B4-BE49-F238E27FC236}">
                <a16:creationId xmlns:a16="http://schemas.microsoft.com/office/drawing/2014/main" id="{A57CD967-01B5-43BC-B4D6-A805C3DB79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AA446D-08A6-485D-B38A-3A2B6C6C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696" y="5363494"/>
            <a:ext cx="10088880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Separar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espacios</a:t>
            </a:r>
            <a:r>
              <a:rPr lang="en-US" sz="2800" b="1" dirty="0">
                <a:solidFill>
                  <a:schemeClr val="bg1"/>
                </a:solidFill>
              </a:rPr>
              <a:t> con </a:t>
            </a:r>
            <a:r>
              <a:rPr lang="en-US" sz="2800" b="1" dirty="0" err="1">
                <a:solidFill>
                  <a:schemeClr val="bg1"/>
                </a:solidFill>
              </a:rPr>
              <a:t>propuestas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851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 jardín con plantas&#10;&#10;Descripción generada automáticamente">
            <a:extLst>
              <a:ext uri="{FF2B5EF4-FFF2-40B4-BE49-F238E27FC236}">
                <a16:creationId xmlns:a16="http://schemas.microsoft.com/office/drawing/2014/main" id="{8466A48F-0454-42CC-96E7-A90061F108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04" r="-1" b="9511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462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F1F9506-D46C-4101-B5B1-A9E537512B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9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848005D-0F44-46D0-AFF4-8FD0EE4B90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34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77640D-04F8-4BCC-8DC4-DAE9EF35EB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4426B9C-33F9-481F-8418-6B26F0CF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D05292-027D-43BE-8C3B-C45B7743B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099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edificio, casa, pasto&#10;&#10;Descripción generada automáticamente">
            <a:extLst>
              <a:ext uri="{FF2B5EF4-FFF2-40B4-BE49-F238E27FC236}">
                <a16:creationId xmlns:a16="http://schemas.microsoft.com/office/drawing/2014/main" id="{5B6F7404-5EC6-4A32-97FD-A4F30A3F1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8" r="-1" b="27088"/>
          <a:stretch/>
        </p:blipFill>
        <p:spPr>
          <a:xfrm>
            <a:off x="-605562" y="0"/>
            <a:ext cx="13084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62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C59CE-4E10-4FE4-AA7B-D20B2378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Marcador de contenido 4" descr="Imagen que contiene exterior, edificio, tabla, banca&#10;&#10;Descripción generada automáticamente">
            <a:extLst>
              <a:ext uri="{FF2B5EF4-FFF2-40B4-BE49-F238E27FC236}">
                <a16:creationId xmlns:a16="http://schemas.microsoft.com/office/drawing/2014/main" id="{A9F35AA8-9C7C-468A-AC73-2FBF9A098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6739"/>
            <a:ext cx="12192000" cy="9144001"/>
          </a:xfrm>
        </p:spPr>
      </p:pic>
    </p:spTree>
    <p:extLst>
      <p:ext uri="{BB962C8B-B14F-4D97-AF65-F5344CB8AC3E}">
        <p14:creationId xmlns:p14="http://schemas.microsoft.com/office/powerpoint/2010/main" val="3568362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D6F74-AED1-4C2D-9CBF-2E8B5D6F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4FA6B4-ABC1-44CC-9C43-870AB7E50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6715B8-3BC4-4D46-97DE-88D8B44F86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4428"/>
            <a:ext cx="12192000" cy="69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50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53D136-37DA-4ED0-A21C-5E2D747373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43" r="-1" b="20873"/>
          <a:stretch/>
        </p:blipFill>
        <p:spPr>
          <a:xfrm>
            <a:off x="-1" y="-10554"/>
            <a:ext cx="13084641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6A4776B-ED01-4FFD-B36D-F5F3C89AD8AD}"/>
              </a:ext>
            </a:extLst>
          </p:cNvPr>
          <p:cNvSpPr txBox="1"/>
          <p:nvPr/>
        </p:nvSpPr>
        <p:spPr>
          <a:xfrm>
            <a:off x="8730327" y="5601464"/>
            <a:ext cx="3317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Zona para aparcar los cochecitos</a:t>
            </a:r>
          </a:p>
        </p:txBody>
      </p:sp>
    </p:spTree>
    <p:extLst>
      <p:ext uri="{BB962C8B-B14F-4D97-AF65-F5344CB8AC3E}">
        <p14:creationId xmlns:p14="http://schemas.microsoft.com/office/powerpoint/2010/main" val="2533624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 descr="Imagen que contiene exterior, árbol, jirafa, edificio&#10;&#10;Descripción generada automáticamente">
            <a:extLst>
              <a:ext uri="{FF2B5EF4-FFF2-40B4-BE49-F238E27FC236}">
                <a16:creationId xmlns:a16="http://schemas.microsoft.com/office/drawing/2014/main" id="{84461CE6-AEB1-4640-A609-64D48947D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1" b="22709"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35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exterior, edificio, árbol, casa&#10;&#10;Descripción generada automáticamente">
            <a:extLst>
              <a:ext uri="{FF2B5EF4-FFF2-40B4-BE49-F238E27FC236}">
                <a16:creationId xmlns:a16="http://schemas.microsoft.com/office/drawing/2014/main" id="{8857E1B7-6064-4C6C-A0AE-A89CE9BDB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8222"/>
          <a:stretch/>
        </p:blipFill>
        <p:spPr>
          <a:xfrm>
            <a:off x="237067" y="-304800"/>
            <a:ext cx="12915210" cy="8889999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04A1A07-C42E-40CF-BED6-CA3CEDF4DCE9}"/>
              </a:ext>
            </a:extLst>
          </p:cNvPr>
          <p:cNvSpPr txBox="1"/>
          <p:nvPr/>
        </p:nvSpPr>
        <p:spPr>
          <a:xfrm>
            <a:off x="4652813" y="6032550"/>
            <a:ext cx="437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TELAS, REDES DE PESCADORES…</a:t>
            </a:r>
          </a:p>
        </p:txBody>
      </p:sp>
    </p:spTree>
    <p:extLst>
      <p:ext uri="{BB962C8B-B14F-4D97-AF65-F5344CB8AC3E}">
        <p14:creationId xmlns:p14="http://schemas.microsoft.com/office/powerpoint/2010/main" val="2749329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6F93384-DEDF-427B-8AC9-A4CAABCA63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259200"/>
              </p:ext>
            </p:extLst>
          </p:nvPr>
        </p:nvGraphicFramePr>
        <p:xfrm>
          <a:off x="-1" y="-6836"/>
          <a:ext cx="12179257" cy="636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r:id="rId3" imgW="17345880" imgH="9091800" progId="">
                  <p:embed/>
                </p:oleObj>
              </mc:Choice>
              <mc:Fallback>
                <p:oleObj r:id="rId3" imgW="17345880" imgH="9091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6836"/>
                        <a:ext cx="12179257" cy="636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FDCE8EF-2E1B-4F48-BF7B-CDB1CA792F49}"/>
              </a:ext>
            </a:extLst>
          </p:cNvPr>
          <p:cNvSpPr txBox="1"/>
          <p:nvPr/>
        </p:nvSpPr>
        <p:spPr>
          <a:xfrm>
            <a:off x="352751" y="5316687"/>
            <a:ext cx="11725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Las traviesas nos permiten crear muchas zonas, proteger o plantar</a:t>
            </a:r>
          </a:p>
        </p:txBody>
      </p:sp>
    </p:spTree>
    <p:extLst>
      <p:ext uri="{BB962C8B-B14F-4D97-AF65-F5344CB8AC3E}">
        <p14:creationId xmlns:p14="http://schemas.microsoft.com/office/powerpoint/2010/main" val="3492375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asto, hecho de madera, banca&#10;&#10;Descripción generada automáticamente">
            <a:extLst>
              <a:ext uri="{FF2B5EF4-FFF2-40B4-BE49-F238E27FC236}">
                <a16:creationId xmlns:a16="http://schemas.microsoft.com/office/drawing/2014/main" id="{8BD5545D-2381-4868-9200-F2B59D2A81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64" t="-9325" r="17793" b="9325"/>
          <a:stretch/>
        </p:blipFill>
        <p:spPr>
          <a:xfrm>
            <a:off x="1094874" y="-776706"/>
            <a:ext cx="11297651" cy="98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27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E977916-E298-441F-98E9-AAB9865D0F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0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xterior, flor, edificio, jardín&#10;&#10;Descripción generada automáticamente">
            <a:extLst>
              <a:ext uri="{FF2B5EF4-FFF2-40B4-BE49-F238E27FC236}">
                <a16:creationId xmlns:a16="http://schemas.microsoft.com/office/drawing/2014/main" id="{32C1BB0C-41C4-4C18-B929-021876692F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754" r="-1" b="16362"/>
          <a:stretch/>
        </p:blipFill>
        <p:spPr>
          <a:xfrm>
            <a:off x="0" y="0"/>
            <a:ext cx="13084641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C9D430E-2832-4E48-89FD-57B986C1CD9B}"/>
              </a:ext>
            </a:extLst>
          </p:cNvPr>
          <p:cNvSpPr txBox="1"/>
          <p:nvPr/>
        </p:nvSpPr>
        <p:spPr>
          <a:xfrm>
            <a:off x="426895" y="1629707"/>
            <a:ext cx="338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Muros transformables</a:t>
            </a:r>
          </a:p>
        </p:txBody>
      </p:sp>
    </p:spTree>
    <p:extLst>
      <p:ext uri="{BB962C8B-B14F-4D97-AF65-F5344CB8AC3E}">
        <p14:creationId xmlns:p14="http://schemas.microsoft.com/office/powerpoint/2010/main" val="3727183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roca, edificio, piedra&#10;&#10;Descripción generada automáticamente">
            <a:extLst>
              <a:ext uri="{FF2B5EF4-FFF2-40B4-BE49-F238E27FC236}">
                <a16:creationId xmlns:a16="http://schemas.microsoft.com/office/drawing/2014/main" id="{72639C55-25EC-43F9-8513-64C5EEE773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1105147" cy="832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821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85580F-7BC7-4FCB-A4C6-3FD62BD9E9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5" y="3410811"/>
            <a:ext cx="8430061" cy="47419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3335BFD-19FF-4530-A3BF-35A0C845B6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189"/>
            <a:ext cx="3857625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10FDA57-035A-4B0F-943F-F67DA64F0A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441" y="-1034434"/>
            <a:ext cx="8309559" cy="46741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9379E06-01BD-473A-ABBD-E6323EE85DCC}"/>
              </a:ext>
            </a:extLst>
          </p:cNvPr>
          <p:cNvSpPr txBox="1"/>
          <p:nvPr/>
        </p:nvSpPr>
        <p:spPr>
          <a:xfrm>
            <a:off x="8941983" y="825575"/>
            <a:ext cx="4104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Colonizando el cemento…</a:t>
            </a:r>
          </a:p>
        </p:txBody>
      </p:sp>
    </p:spTree>
    <p:extLst>
      <p:ext uri="{BB962C8B-B14F-4D97-AF65-F5344CB8AC3E}">
        <p14:creationId xmlns:p14="http://schemas.microsoft.com/office/powerpoint/2010/main" val="4164577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DA8DE302-E863-4FA2-B19C-8918C2DE1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a-ES" altLang="es-E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0A09279E-46EB-4AD0-B9F8-2587E6D3F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  <p:pic>
        <p:nvPicPr>
          <p:cNvPr id="103428" name="Picture 4">
            <a:extLst>
              <a:ext uri="{FF2B5EF4-FFF2-40B4-BE49-F238E27FC236}">
                <a16:creationId xmlns:a16="http://schemas.microsoft.com/office/drawing/2014/main" id="{B779A84D-6D65-4F26-B89A-D12155AAB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90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828DB3-8007-4582-9B14-F7C6973AA5CB}"/>
              </a:ext>
            </a:extLst>
          </p:cNvPr>
          <p:cNvSpPr txBox="1"/>
          <p:nvPr/>
        </p:nvSpPr>
        <p:spPr>
          <a:xfrm>
            <a:off x="523982" y="5786140"/>
            <a:ext cx="11552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Aula de psicomotricidad? Salgamos de nuestra área de confort…</a:t>
            </a:r>
          </a:p>
        </p:txBody>
      </p:sp>
    </p:spTree>
    <p:extLst>
      <p:ext uri="{BB962C8B-B14F-4D97-AF65-F5344CB8AC3E}">
        <p14:creationId xmlns:p14="http://schemas.microsoft.com/office/powerpoint/2010/main" val="21920760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C834D58-C6A1-4635-813D-287070DA6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18" b="398"/>
          <a:stretch/>
        </p:blipFill>
        <p:spPr>
          <a:xfrm>
            <a:off x="-2" y="-1"/>
            <a:ext cx="12192001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AE9C04-6C18-4476-B39C-018072207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313" y="771988"/>
            <a:ext cx="6015956" cy="7484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Un </a:t>
            </a:r>
            <a:r>
              <a:rPr lang="en-US" sz="2800" b="1" dirty="0" err="1">
                <a:solidFill>
                  <a:schemeClr val="bg1"/>
                </a:solidFill>
              </a:rPr>
              <a:t>proyecto</a:t>
            </a:r>
            <a:r>
              <a:rPr lang="en-US" sz="2800" b="1" dirty="0">
                <a:solidFill>
                  <a:schemeClr val="bg1"/>
                </a:solidFill>
              </a:rPr>
              <a:t> de </a:t>
            </a:r>
            <a:r>
              <a:rPr lang="en-US" sz="2800" b="1" dirty="0" err="1">
                <a:solidFill>
                  <a:schemeClr val="bg1"/>
                </a:solidFill>
              </a:rPr>
              <a:t>futuro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paso</a:t>
            </a:r>
            <a:r>
              <a:rPr lang="en-US" sz="2800" b="1" dirty="0">
                <a:solidFill>
                  <a:schemeClr val="bg1"/>
                </a:solidFill>
              </a:rPr>
              <a:t> a </a:t>
            </a:r>
            <a:r>
              <a:rPr lang="en-US" sz="2800" b="1" dirty="0" err="1">
                <a:solidFill>
                  <a:schemeClr val="bg1"/>
                </a:solidFill>
              </a:rPr>
              <a:t>paso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creando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pequeños</a:t>
            </a:r>
            <a:r>
              <a:rPr lang="en-US" sz="2800" b="1" dirty="0">
                <a:solidFill>
                  <a:schemeClr val="bg1"/>
                </a:solidFill>
              </a:rPr>
              <a:t> ambientes</a:t>
            </a:r>
          </a:p>
        </p:txBody>
      </p:sp>
    </p:spTree>
    <p:extLst>
      <p:ext uri="{BB962C8B-B14F-4D97-AF65-F5344CB8AC3E}">
        <p14:creationId xmlns:p14="http://schemas.microsoft.com/office/powerpoint/2010/main" val="9049746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8E1DD-782F-4EFF-AD96-7CFEF2F0F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367" y="1536124"/>
            <a:ext cx="7962915" cy="306585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ES" sz="5400" dirty="0"/>
              <a:t>¿Cómo pensamos la globalidad del espacio?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F0AB4A-84E1-4BAD-9610-CD1835EC8077}"/>
              </a:ext>
            </a:extLst>
          </p:cNvPr>
          <p:cNvSpPr txBox="1"/>
          <p:nvPr/>
        </p:nvSpPr>
        <p:spPr>
          <a:xfrm>
            <a:off x="6096000" y="4998710"/>
            <a:ext cx="4928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En coherencia con el proyecto educativo, su filosofía, sus valores… </a:t>
            </a:r>
          </a:p>
        </p:txBody>
      </p:sp>
    </p:spTree>
    <p:extLst>
      <p:ext uri="{BB962C8B-B14F-4D97-AF65-F5344CB8AC3E}">
        <p14:creationId xmlns:p14="http://schemas.microsoft.com/office/powerpoint/2010/main" val="28351443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6" t="3380" r="3315" b="8230"/>
          <a:stretch/>
        </p:blipFill>
        <p:spPr>
          <a:xfrm>
            <a:off x="1981200" y="233009"/>
            <a:ext cx="8229600" cy="49218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671572" y="1192851"/>
            <a:ext cx="15647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</a:t>
            </a:r>
          </a:p>
          <a:p>
            <a:r>
              <a:rPr lang="es-ES" sz="1350" dirty="0"/>
              <a:t>Jugar con pelota</a:t>
            </a:r>
            <a:endParaRPr lang="ca-ES" sz="1350" dirty="0"/>
          </a:p>
        </p:txBody>
      </p:sp>
      <p:sp>
        <p:nvSpPr>
          <p:cNvPr id="5" name="CuadroTexto 4"/>
          <p:cNvSpPr txBox="1"/>
          <p:nvPr/>
        </p:nvSpPr>
        <p:spPr>
          <a:xfrm>
            <a:off x="5529073" y="1008975"/>
            <a:ext cx="9174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Reunirse</a:t>
            </a:r>
            <a:endParaRPr lang="ca-ES" sz="1350" dirty="0"/>
          </a:p>
        </p:txBody>
      </p:sp>
      <p:sp>
        <p:nvSpPr>
          <p:cNvPr id="7" name="CuadroTexto 6"/>
          <p:cNvSpPr txBox="1"/>
          <p:nvPr/>
        </p:nvSpPr>
        <p:spPr>
          <a:xfrm>
            <a:off x="6756555" y="914553"/>
            <a:ext cx="12503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Hacer teatro</a:t>
            </a:r>
            <a:endParaRPr lang="ca-ES" sz="1350" dirty="0"/>
          </a:p>
        </p:txBody>
      </p:sp>
      <p:sp>
        <p:nvSpPr>
          <p:cNvPr id="8" name="CuadroTexto 7"/>
          <p:cNvSpPr txBox="1"/>
          <p:nvPr/>
        </p:nvSpPr>
        <p:spPr>
          <a:xfrm>
            <a:off x="4520251" y="2603513"/>
            <a:ext cx="9174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Moverse, escalar</a:t>
            </a:r>
            <a:endParaRPr lang="ca-ES" sz="1350" dirty="0"/>
          </a:p>
        </p:txBody>
      </p:sp>
      <p:sp>
        <p:nvSpPr>
          <p:cNvPr id="9" name="CuadroTexto 8"/>
          <p:cNvSpPr txBox="1"/>
          <p:nvPr/>
        </p:nvSpPr>
        <p:spPr>
          <a:xfrm>
            <a:off x="7288299" y="2823569"/>
            <a:ext cx="9174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Moverse</a:t>
            </a:r>
            <a:endParaRPr lang="ca-ES" sz="135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626846" y="3747910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Experimentar</a:t>
            </a:r>
            <a:endParaRPr lang="ca-ES" sz="135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694685" y="1099132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Experimentar</a:t>
            </a:r>
            <a:endParaRPr lang="ca-ES" sz="135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833833" y="3802576"/>
            <a:ext cx="1185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Desayunar, descansar</a:t>
            </a:r>
            <a:endParaRPr lang="ca-ES" sz="135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239720" y="3951662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Construir</a:t>
            </a:r>
            <a:endParaRPr lang="ca-ES" sz="135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152503" y="1377426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Esconderse</a:t>
            </a:r>
            <a:endParaRPr lang="ca-ES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228664" y="3032292"/>
            <a:ext cx="11857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dirty="0"/>
              <a:t>Esconderse</a:t>
            </a:r>
            <a:endParaRPr lang="ca-ES" sz="135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127E93-B532-4313-8EA0-A10BD0DE227A}"/>
              </a:ext>
            </a:extLst>
          </p:cNvPr>
          <p:cNvSpPr txBox="1"/>
          <p:nvPr/>
        </p:nvSpPr>
        <p:spPr>
          <a:xfrm>
            <a:off x="662608" y="5188783"/>
            <a:ext cx="113571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aseline="0" noProof="0" dirty="0"/>
              <a:t>Por ejemplo así. Un recorrido principal sinuoso, entre dunas y zonas de vegetación. Desde el recorrido principal podemos acceder a diferentes zonas de juego y centros de interés.</a:t>
            </a:r>
          </a:p>
          <a:p>
            <a:r>
              <a:rPr lang="es-ES" sz="1400" baseline="0" noProof="0" dirty="0"/>
              <a:t>Como son varias las posibilidades a lo largo del camino, es posible que un niño que en un principio iba a jugar a futbol, acabará en una zona donde se construye un túnel o en una cueva donde se explican historias de miedo.</a:t>
            </a:r>
          </a:p>
          <a:p>
            <a:r>
              <a:rPr lang="es-ES" sz="1400" baseline="0" noProof="0" dirty="0"/>
              <a:t>Un recorrido sinuoso y diversos obstáculos, disminuirá la velocidad en el patio. Es un primer paso en el diseño. Paso seguido, pensaremos en los centros de interés a lo largo del camino.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ABF748-43DD-4C6E-BD2C-02913D2E8D96}"/>
              </a:ext>
            </a:extLst>
          </p:cNvPr>
          <p:cNvSpPr txBox="1"/>
          <p:nvPr/>
        </p:nvSpPr>
        <p:spPr>
          <a:xfrm>
            <a:off x="8641596" y="6435278"/>
            <a:ext cx="3138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/>
              <a:t>Inara</a:t>
            </a:r>
            <a:r>
              <a:rPr lang="es-ES" sz="1200" dirty="0"/>
              <a:t> </a:t>
            </a:r>
            <a:r>
              <a:rPr lang="es-ES" sz="1200" dirty="0" err="1"/>
              <a:t>Hasanova</a:t>
            </a:r>
            <a:r>
              <a:rPr lang="es-ES" sz="1200" dirty="0"/>
              <a:t>, arquitecta paisajista</a:t>
            </a:r>
          </a:p>
        </p:txBody>
      </p:sp>
    </p:spTree>
    <p:extLst>
      <p:ext uri="{BB962C8B-B14F-4D97-AF65-F5344CB8AC3E}">
        <p14:creationId xmlns:p14="http://schemas.microsoft.com/office/powerpoint/2010/main" val="2184029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12E7A10-D5BF-41CA-83D6-1AAA30578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6" y="234616"/>
            <a:ext cx="12168988" cy="6388768"/>
          </a:xfrm>
        </p:spPr>
      </p:pic>
    </p:spTree>
    <p:extLst>
      <p:ext uri="{BB962C8B-B14F-4D97-AF65-F5344CB8AC3E}">
        <p14:creationId xmlns:p14="http://schemas.microsoft.com/office/powerpoint/2010/main" val="1737396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sto, exterior, verde, edificio&#10;&#10;Descripción generada automáticamente">
            <a:extLst>
              <a:ext uri="{FF2B5EF4-FFF2-40B4-BE49-F238E27FC236}">
                <a16:creationId xmlns:a16="http://schemas.microsoft.com/office/drawing/2014/main" id="{EBA953C7-A03A-4CC0-B42A-E756FD081F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41" b="20674"/>
          <a:stretch/>
        </p:blipFill>
        <p:spPr>
          <a:xfrm>
            <a:off x="20" y="1"/>
            <a:ext cx="12191980" cy="6216557"/>
          </a:xfrm>
          <a:custGeom>
            <a:avLst/>
            <a:gdLst/>
            <a:ahLst/>
            <a:cxnLst/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D42D0F9-9E47-4AFB-A548-5D16FCF89BFB}"/>
              </a:ext>
            </a:extLst>
          </p:cNvPr>
          <p:cNvSpPr txBox="1"/>
          <p:nvPr/>
        </p:nvSpPr>
        <p:spPr>
          <a:xfrm>
            <a:off x="88848" y="6294390"/>
            <a:ext cx="1210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Con un antiguo invernadero recuperado sen ha podido crear esta zona de sombra, cobijo de la lluvia, teatro, reuniones ...</a:t>
            </a:r>
            <a:endParaRPr lang="ca-ES" sz="1600" b="1" dirty="0"/>
          </a:p>
        </p:txBody>
      </p:sp>
    </p:spTree>
    <p:extLst>
      <p:ext uri="{BB962C8B-B14F-4D97-AF65-F5344CB8AC3E}">
        <p14:creationId xmlns:p14="http://schemas.microsoft.com/office/powerpoint/2010/main" val="41182426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6F6870CE-2174-4732-AC93-7C2BCD60638F}"/>
              </a:ext>
            </a:extLst>
          </p:cNvPr>
          <p:cNvSpPr/>
          <p:nvPr/>
        </p:nvSpPr>
        <p:spPr>
          <a:xfrm>
            <a:off x="1825945" y="1666567"/>
            <a:ext cx="3798107" cy="2521974"/>
          </a:xfrm>
          <a:prstGeom prst="ellipse">
            <a:avLst/>
          </a:prstGeom>
          <a:solidFill>
            <a:srgbClr val="3333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46378D-E05C-4417-9430-E0D8AA0F098D}"/>
              </a:ext>
            </a:extLst>
          </p:cNvPr>
          <p:cNvSpPr txBox="1"/>
          <p:nvPr/>
        </p:nvSpPr>
        <p:spPr>
          <a:xfrm>
            <a:off x="843636" y="-75560"/>
            <a:ext cx="10242180" cy="1320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Tomando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conciencia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 los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ejes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que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nos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mueven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construir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este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cambio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que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constituyen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la </a:t>
            </a:r>
            <a:r>
              <a:rPr lang="en-US" sz="28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esencia</a:t>
            </a:r>
            <a:r>
              <a:rPr lang="en-US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del curriculum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36D6A3A-7B29-4928-85EB-A756823B4E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45" b="-1"/>
          <a:stretch/>
        </p:blipFill>
        <p:spPr>
          <a:xfrm>
            <a:off x="2935477" y="3655302"/>
            <a:ext cx="4409709" cy="3108531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63FDA15-3120-45E7-BF37-4A34A93D1A01}"/>
              </a:ext>
            </a:extLst>
          </p:cNvPr>
          <p:cNvSpPr txBox="1"/>
          <p:nvPr/>
        </p:nvSpPr>
        <p:spPr>
          <a:xfrm>
            <a:off x="8106310" y="5457937"/>
            <a:ext cx="33929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comunicación</a:t>
            </a:r>
            <a:endParaRPr lang="ca-ES" sz="3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29D114-CC15-497A-BCDB-A01F2A7106F0}"/>
              </a:ext>
            </a:extLst>
          </p:cNvPr>
          <p:cNvSpPr txBox="1"/>
          <p:nvPr/>
        </p:nvSpPr>
        <p:spPr>
          <a:xfrm>
            <a:off x="7531682" y="3726876"/>
            <a:ext cx="18460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ciencia</a:t>
            </a:r>
            <a:endParaRPr lang="ca-ES" sz="3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68DA239-4E2E-42BC-A586-20898B1D813B}"/>
              </a:ext>
            </a:extLst>
          </p:cNvPr>
          <p:cNvSpPr txBox="1"/>
          <p:nvPr/>
        </p:nvSpPr>
        <p:spPr>
          <a:xfrm>
            <a:off x="2595825" y="2465889"/>
            <a:ext cx="225834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5400" b="1" dirty="0"/>
              <a:t>salud</a:t>
            </a:r>
            <a:endParaRPr lang="ca-ES" sz="5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38680D7-E5EA-489E-9F43-CD579A1FEF62}"/>
              </a:ext>
            </a:extLst>
          </p:cNvPr>
          <p:cNvSpPr txBox="1"/>
          <p:nvPr/>
        </p:nvSpPr>
        <p:spPr>
          <a:xfrm>
            <a:off x="8344675" y="2368023"/>
            <a:ext cx="32194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ciudadanía</a:t>
            </a:r>
            <a:endParaRPr lang="ca-ES" sz="36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EE00A3-9D3B-49C8-8255-22B2D024BF5E}"/>
              </a:ext>
            </a:extLst>
          </p:cNvPr>
          <p:cNvSpPr txBox="1"/>
          <p:nvPr/>
        </p:nvSpPr>
        <p:spPr>
          <a:xfrm>
            <a:off x="5857961" y="1340917"/>
            <a:ext cx="28647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creatividad</a:t>
            </a:r>
            <a:endParaRPr lang="ca-ES" sz="36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44999C8-DD60-474A-9E8B-A5B046FA30D4}"/>
              </a:ext>
            </a:extLst>
          </p:cNvPr>
          <p:cNvSpPr txBox="1"/>
          <p:nvPr/>
        </p:nvSpPr>
        <p:spPr>
          <a:xfrm>
            <a:off x="692698" y="5014521"/>
            <a:ext cx="182077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600" b="1" dirty="0"/>
              <a:t>cultura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3820672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C52BDB6-C79A-48ED-B4F7-D354EB5E7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704229"/>
              </p:ext>
            </p:extLst>
          </p:nvPr>
        </p:nvGraphicFramePr>
        <p:xfrm>
          <a:off x="0" y="0"/>
          <a:ext cx="12192000" cy="683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3" imgW="16253640" imgH="9142560" progId="">
                  <p:embed/>
                </p:oleObj>
              </mc:Choice>
              <mc:Fallback>
                <p:oleObj r:id="rId3" imgW="1625364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36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42AC16D-85FC-413A-81D4-C88441359CDC}"/>
              </a:ext>
            </a:extLst>
          </p:cNvPr>
          <p:cNvSpPr txBox="1"/>
          <p:nvPr/>
        </p:nvSpPr>
        <p:spPr>
          <a:xfrm>
            <a:off x="2188029" y="5878286"/>
            <a:ext cx="622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A39291-5B89-4A7F-9534-5DD73FCC8B88}"/>
              </a:ext>
            </a:extLst>
          </p:cNvPr>
          <p:cNvSpPr txBox="1"/>
          <p:nvPr/>
        </p:nvSpPr>
        <p:spPr>
          <a:xfrm>
            <a:off x="583010" y="4827356"/>
            <a:ext cx="83711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chemeClr val="bg1"/>
                </a:solidFill>
              </a:rPr>
              <a:t>Debemos perder el miedo, que muy a menudo nace del desconocimiento, y tenemos que dar más la voz a </a:t>
            </a:r>
            <a:r>
              <a:rPr lang="es-ES" sz="2200" b="1" dirty="0" err="1">
                <a:solidFill>
                  <a:schemeClr val="bg1"/>
                </a:solidFill>
              </a:rPr>
              <a:t>l@s</a:t>
            </a:r>
            <a:r>
              <a:rPr lang="es-ES" sz="2200" b="1" dirty="0">
                <a:solidFill>
                  <a:schemeClr val="bg1"/>
                </a:solidFill>
              </a:rPr>
              <a:t> </a:t>
            </a:r>
            <a:r>
              <a:rPr lang="es-ES" sz="2200" b="1" dirty="0" err="1">
                <a:solidFill>
                  <a:schemeClr val="bg1"/>
                </a:solidFill>
              </a:rPr>
              <a:t>niñ@s</a:t>
            </a:r>
            <a:r>
              <a:rPr lang="es-ES" sz="2200" b="1" dirty="0">
                <a:solidFill>
                  <a:schemeClr val="bg1"/>
                </a:solidFill>
              </a:rPr>
              <a:t> y </a:t>
            </a:r>
            <a:r>
              <a:rPr lang="es-ES" sz="2200" b="1" dirty="0" err="1">
                <a:solidFill>
                  <a:schemeClr val="bg1"/>
                </a:solidFill>
              </a:rPr>
              <a:t>l@s</a:t>
            </a:r>
            <a:r>
              <a:rPr lang="es-ES" sz="2200" b="1" dirty="0">
                <a:solidFill>
                  <a:schemeClr val="bg1"/>
                </a:solidFill>
              </a:rPr>
              <a:t> jóvenes sobre la relación que quieren tener con sus entornos. </a:t>
            </a:r>
          </a:p>
          <a:p>
            <a:r>
              <a:rPr lang="es-ES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7096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lgunes escoles faran les classes a l'aire lliure">
            <a:extLst>
              <a:ext uri="{FF2B5EF4-FFF2-40B4-BE49-F238E27FC236}">
                <a16:creationId xmlns:a16="http://schemas.microsoft.com/office/drawing/2014/main" id="{F570681F-F936-4636-B853-7C07286CD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11" r="-1" b="-1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525D4A-EFEA-4ED1-86D8-8790050C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3600" dirty="0"/>
              <a:t>Traspasar los muros de la escuela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Encontrar los entornos naturales donde podemos convivir y crear vínculos 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15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6908CC-6AC4-4222-8250-B90B607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606D8-696E-4B76-BB10-43672AA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751" y="302429"/>
            <a:ext cx="11550506" cy="60539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Una bicicleta en un parque&#10;&#10;Descripción generada automáticamente">
            <a:extLst>
              <a:ext uri="{FF2B5EF4-FFF2-40B4-BE49-F238E27FC236}">
                <a16:creationId xmlns:a16="http://schemas.microsoft.com/office/drawing/2014/main" id="{849F5C1C-D488-46A9-AD35-8ED1E57C4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89" r="-1" b="22927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BF1881-5AFD-48F9-979A-19EE2FE30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608" y="2735029"/>
            <a:ext cx="14828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1422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CC7AA9C-FB9C-4EA5-8FAA-BC41B994EB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74847"/>
              </p:ext>
            </p:extLst>
          </p:nvPr>
        </p:nvGraphicFramePr>
        <p:xfrm>
          <a:off x="0" y="0"/>
          <a:ext cx="687608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r:id="rId3" imgW="9142560" imgH="9142560" progId="">
                  <p:embed/>
                </p:oleObj>
              </mc:Choice>
              <mc:Fallback>
                <p:oleObj r:id="rId3" imgW="914256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6876085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2B538CE-7FF0-4303-BF24-31D4E5471FF2}"/>
              </a:ext>
            </a:extLst>
          </p:cNvPr>
          <p:cNvSpPr txBox="1"/>
          <p:nvPr/>
        </p:nvSpPr>
        <p:spPr>
          <a:xfrm>
            <a:off x="7411764" y="488541"/>
            <a:ext cx="39357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Cuesta mucho romper esquemas. Abrir las puertas de la escuela es necesario. Crear vínculos con las familias y encontrar complicidades. El entorno natural nos ayuda.</a:t>
            </a:r>
          </a:p>
          <a:p>
            <a:r>
              <a:rPr lang="es-ES" sz="2000" dirty="0"/>
              <a:t>Fuera y dentro todos educamos. </a:t>
            </a:r>
          </a:p>
        </p:txBody>
      </p:sp>
      <p:pic>
        <p:nvPicPr>
          <p:cNvPr id="2052" name="Picture 4" descr="🤯">
            <a:extLst>
              <a:ext uri="{FF2B5EF4-FFF2-40B4-BE49-F238E27FC236}">
                <a16:creationId xmlns:a16="http://schemas.microsoft.com/office/drawing/2014/main" id="{7C1EA003-6BA7-40A5-9E44-B0D53E265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2488" y="-5032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🌲">
            <a:extLst>
              <a:ext uri="{FF2B5EF4-FFF2-40B4-BE49-F238E27FC236}">
                <a16:creationId xmlns:a16="http://schemas.microsoft.com/office/drawing/2014/main" id="{017C6B84-8789-48EE-B7EE-A09DB3858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2038" y="-3349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🌳">
            <a:extLst>
              <a:ext uri="{FF2B5EF4-FFF2-40B4-BE49-F238E27FC236}">
                <a16:creationId xmlns:a16="http://schemas.microsoft.com/office/drawing/2014/main" id="{6C790D92-2F4D-49E2-B162-9E595CD29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7938" y="-3349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3EDAEDB-0C8A-41EC-BF6C-7678A58DE1D7}"/>
              </a:ext>
            </a:extLst>
          </p:cNvPr>
          <p:cNvSpPr txBox="1"/>
          <p:nvPr/>
        </p:nvSpPr>
        <p:spPr>
          <a:xfrm>
            <a:off x="205533" y="152399"/>
            <a:ext cx="6465017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Sí, este desastroso panorama para la educación que estamos teniendo también nos abre a nuevas posibilidades. 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Este año soy tutor de un aula de 3 años. Las indicaciones son desoladoras, nada de familias, por lo que el tiempo de acogida se complica muchísimo! 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Decidimos hacer algo nuevo, ir dos días al parque en subgrupos de mitad de clase durante una hora. Somos tres clases, así que en tres parques distintos. 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Así que hemos vivido un rato de absoluta tranquilidad, donde nos hemos podido conocer familias peques y un servidor.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Se han ido tejiendo redes entre las familias (tan importantes hoy en día), los niños y niñas se lo han pasado en grande, se han ido conociendo y hemos podido hacer un poquito de vínculo.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Hoy solo íbamos a estar y conocernos, mañana jugaremos más, leeremos algún cuento entre árboles y alguna sorpresa habrá para que se mueran por ir al día siguiente al colegio. 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bg1"/>
                </a:solidFill>
              </a:rPr>
              <a:t>Nunca pensamos que fuera posible y ahora queremos hacerlo otros años porque es genial. </a:t>
            </a:r>
            <a:endParaRPr lang="es-ES" b="1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</a:rPr>
              <a:t>Ares González Hueso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93BF6A-9281-4098-B18C-E9F700D371F4}"/>
              </a:ext>
            </a:extLst>
          </p:cNvPr>
          <p:cNvSpPr txBox="1"/>
          <p:nvPr/>
        </p:nvSpPr>
        <p:spPr>
          <a:xfrm>
            <a:off x="7411763" y="3028932"/>
            <a:ext cx="39357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Recordamos a tantos precursores en el mundo de la pedagogía que ya utilizaban esta estrategia para proyectar un aprendizaje en la naturaleza.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5508DE-0166-449D-B880-D6E7A907ABF5}"/>
              </a:ext>
            </a:extLst>
          </p:cNvPr>
          <p:cNvSpPr txBox="1"/>
          <p:nvPr/>
        </p:nvSpPr>
        <p:spPr>
          <a:xfrm>
            <a:off x="7411763" y="4953770"/>
            <a:ext cx="3777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Importantes investigaciones en el campo de psicología ambiental y de la neurociencia lo están confirmando.</a:t>
            </a:r>
          </a:p>
        </p:txBody>
      </p:sp>
    </p:spTree>
    <p:extLst>
      <p:ext uri="{BB962C8B-B14F-4D97-AF65-F5344CB8AC3E}">
        <p14:creationId xmlns:p14="http://schemas.microsoft.com/office/powerpoint/2010/main" val="29435445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 descr="Un árbol en un campo&#10;&#10;Descripción generada automáticamente">
            <a:extLst>
              <a:ext uri="{FF2B5EF4-FFF2-40B4-BE49-F238E27FC236}">
                <a16:creationId xmlns:a16="http://schemas.microsoft.com/office/drawing/2014/main" id="{EEC6A7C5-2EC8-46AE-9A7F-D72E2E68D7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0" r="13330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9" name="Imagen 8" descr="Imagen que contiene exterior, pasto, pista, tren&#10;&#10;Descripción generada automáticamente">
            <a:extLst>
              <a:ext uri="{FF2B5EF4-FFF2-40B4-BE49-F238E27FC236}">
                <a16:creationId xmlns:a16="http://schemas.microsoft.com/office/drawing/2014/main" id="{27D272E5-DE60-4E02-A398-BD9F65D62B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4186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Imagen 4" descr="Imagen que contiene pasto, exterior, camino, edificio&#10;&#10;Descripción generada automáticamente">
            <a:extLst>
              <a:ext uri="{FF2B5EF4-FFF2-40B4-BE49-F238E27FC236}">
                <a16:creationId xmlns:a16="http://schemas.microsoft.com/office/drawing/2014/main" id="{9887E0D5-B5B2-4209-A408-8418606C32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4186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45A16EC-DA20-4978-8467-1959B6499225}"/>
              </a:ext>
            </a:extLst>
          </p:cNvPr>
          <p:cNvSpPr txBox="1"/>
          <p:nvPr/>
        </p:nvSpPr>
        <p:spPr>
          <a:xfrm>
            <a:off x="1094283" y="5458787"/>
            <a:ext cx="4062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¿QUÉ PAISAJE PODEMOS PISAR AL ENTRAR EN LA ESCUELA?</a:t>
            </a:r>
          </a:p>
        </p:txBody>
      </p:sp>
    </p:spTree>
    <p:extLst>
      <p:ext uri="{BB962C8B-B14F-4D97-AF65-F5344CB8AC3E}">
        <p14:creationId xmlns:p14="http://schemas.microsoft.com/office/powerpoint/2010/main" val="2127757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40DC94B-402F-4D38-8C1D-63525E5BD03D}"/>
              </a:ext>
            </a:extLst>
          </p:cNvPr>
          <p:cNvSpPr txBox="1"/>
          <p:nvPr/>
        </p:nvSpPr>
        <p:spPr>
          <a:xfrm>
            <a:off x="4143005" y="6275668"/>
            <a:ext cx="4752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SALIR Y ENCONTRAR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5BB592D-71B6-4B7C-901C-E7AE0C15A6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012988"/>
              </p:ext>
            </p:extLst>
          </p:nvPr>
        </p:nvGraphicFramePr>
        <p:xfrm>
          <a:off x="0" y="0"/>
          <a:ext cx="12192000" cy="620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r:id="rId3" imgW="16253640" imgH="8291880" progId="">
                  <p:embed/>
                </p:oleObj>
              </mc:Choice>
              <mc:Fallback>
                <p:oleObj r:id="rId3" imgW="16253640" imgH="8291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20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79222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lanta, exterior, árbol, flor&#10;&#10;Descripción generada automáticamente">
            <a:extLst>
              <a:ext uri="{FF2B5EF4-FFF2-40B4-BE49-F238E27FC236}">
                <a16:creationId xmlns:a16="http://schemas.microsoft.com/office/drawing/2014/main" id="{E905E863-4957-4546-B218-BDF0FB2E8F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87" y="-806488"/>
            <a:ext cx="13018168" cy="97636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07F7D6-247F-46F0-A95D-8E1D26924B8E}"/>
              </a:ext>
            </a:extLst>
          </p:cNvPr>
          <p:cNvSpPr txBox="1"/>
          <p:nvPr/>
        </p:nvSpPr>
        <p:spPr>
          <a:xfrm>
            <a:off x="791110" y="5876818"/>
            <a:ext cx="7448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Donde hay un problema hay una solución </a:t>
            </a:r>
          </a:p>
        </p:txBody>
      </p:sp>
    </p:spTree>
    <p:extLst>
      <p:ext uri="{BB962C8B-B14F-4D97-AF65-F5344CB8AC3E}">
        <p14:creationId xmlns:p14="http://schemas.microsoft.com/office/powerpoint/2010/main" val="39135892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82D358E-8261-4758-B542-3A0B88E2D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995"/>
            <a:ext cx="12192000" cy="7424435"/>
          </a:xfrm>
          <a:prstGeom prst="rect">
            <a:avLst/>
          </a:prstGeom>
        </p:spPr>
      </p:pic>
      <p:sp>
        <p:nvSpPr>
          <p:cNvPr id="126978" name="Rectangle 2">
            <a:extLst>
              <a:ext uri="{FF2B5EF4-FFF2-40B4-BE49-F238E27FC236}">
                <a16:creationId xmlns:a16="http://schemas.microsoft.com/office/drawing/2014/main" id="{F16DCC63-AA65-47AE-8A98-042DD8F3B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8171" y="206343"/>
            <a:ext cx="6355829" cy="3148096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 rtlCol="0" anchor="ctr">
            <a:normAutofit/>
          </a:bodyPr>
          <a:lstStyle/>
          <a:p>
            <a:pPr algn="ctr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altLang="ca-ES" sz="2800" b="1" dirty="0">
                <a:solidFill>
                  <a:schemeClr val="bg1"/>
                </a:solidFill>
              </a:rPr>
              <a:t>Haciendo posible espacios</a:t>
            </a:r>
            <a:br>
              <a:rPr lang="es-ES" altLang="ca-ES" sz="2800" b="1" dirty="0">
                <a:solidFill>
                  <a:schemeClr val="bg1"/>
                </a:solidFill>
              </a:rPr>
            </a:br>
            <a:r>
              <a:rPr lang="es-ES" altLang="ca-ES" sz="2800" b="1" dirty="0">
                <a:solidFill>
                  <a:schemeClr val="bg1"/>
                </a:solidFill>
              </a:rPr>
              <a:t>LLENOS DE REALIDADES </a:t>
            </a:r>
            <a:br>
              <a:rPr lang="es-ES" altLang="ca-ES" sz="2800" b="1" dirty="0">
                <a:solidFill>
                  <a:schemeClr val="bg1"/>
                </a:solidFill>
              </a:rPr>
            </a:br>
            <a:br>
              <a:rPr lang="es-ES" altLang="ca-ES" sz="2800" b="1" dirty="0">
                <a:solidFill>
                  <a:schemeClr val="bg1"/>
                </a:solidFill>
              </a:rPr>
            </a:br>
            <a:r>
              <a:rPr lang="es-ES" altLang="ca-ES" sz="2800" b="1" dirty="0">
                <a:solidFill>
                  <a:schemeClr val="bg1"/>
                </a:solidFill>
              </a:rPr>
              <a:t>Para la construcción de una escuela</a:t>
            </a:r>
            <a:br>
              <a:rPr lang="es-ES" altLang="ca-ES" sz="2800" b="1" dirty="0">
                <a:solidFill>
                  <a:schemeClr val="bg1"/>
                </a:solidFill>
              </a:rPr>
            </a:br>
            <a:r>
              <a:rPr lang="es-ES" altLang="ca-ES" sz="2800" b="1" dirty="0">
                <a:solidFill>
                  <a:schemeClr val="bg1"/>
                </a:solidFill>
              </a:rPr>
              <a:t>DE TOD@S Y PARA TOD@S</a:t>
            </a:r>
          </a:p>
        </p:txBody>
      </p:sp>
      <p:sp>
        <p:nvSpPr>
          <p:cNvPr id="126979" name="Text Box 3">
            <a:extLst>
              <a:ext uri="{FF2B5EF4-FFF2-40B4-BE49-F238E27FC236}">
                <a16:creationId xmlns:a16="http://schemas.microsoft.com/office/drawing/2014/main" id="{6E8C21DA-5DA5-4D2D-B877-B0D9571F8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8" y="4508500"/>
            <a:ext cx="5903912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r>
              <a:rPr lang="ca-ES" altLang="ca-ES" sz="2400" b="1" dirty="0">
                <a:solidFill>
                  <a:srgbClr val="FFFFFF"/>
                </a:solidFill>
                <a:highlight>
                  <a:srgbClr val="000000"/>
                </a:highlight>
              </a:rPr>
              <a:t>Carme Cols. ccols@xtec.cat</a:t>
            </a:r>
          </a:p>
          <a:p>
            <a:pPr>
              <a:buSzPct val="100000"/>
            </a:pPr>
            <a:r>
              <a:rPr lang="ca-ES" altLang="ca-ES" sz="2400" b="1" dirty="0">
                <a:solidFill>
                  <a:srgbClr val="FFFFFF"/>
                </a:solidFill>
                <a:highlight>
                  <a:srgbClr val="000000"/>
                </a:highlight>
              </a:rPr>
              <a:t>Pitu Fernàndez. jfernanq@xtec.cat</a:t>
            </a:r>
          </a:p>
          <a:p>
            <a:pPr>
              <a:buSzPct val="100000"/>
            </a:pPr>
            <a:endParaRPr lang="ca-ES" altLang="ca-ES" sz="2400" b="1" dirty="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>
              <a:buSzPct val="100000"/>
            </a:pPr>
            <a:r>
              <a:rPr lang="ca-ES" altLang="ca-ES" b="1" i="1" dirty="0">
                <a:solidFill>
                  <a:srgbClr val="FFFFFF"/>
                </a:solidFill>
                <a:highlight>
                  <a:srgbClr val="000000"/>
                </a:highlight>
              </a:rPr>
              <a:t>Elnousafareig.org</a:t>
            </a:r>
          </a:p>
          <a:p>
            <a:pPr>
              <a:buSzPct val="100000"/>
            </a:pPr>
            <a:r>
              <a:rPr lang="ca-ES" altLang="ca-ES" b="1" i="1" dirty="0">
                <a:solidFill>
                  <a:srgbClr val="FFFFFF"/>
                </a:solidFill>
                <a:highlight>
                  <a:srgbClr val="000000"/>
                </a:highlight>
              </a:rPr>
              <a:t>El Safareig en </a:t>
            </a:r>
            <a:r>
              <a:rPr lang="ca-ES" altLang="ca-ES" b="1" i="1" dirty="0" err="1">
                <a:solidFill>
                  <a:srgbClr val="FFFFFF"/>
                </a:solidFill>
                <a:highlight>
                  <a:srgbClr val="000000"/>
                </a:highlight>
              </a:rPr>
              <a:t>Facebook</a:t>
            </a:r>
            <a:endParaRPr lang="ca-ES" altLang="ca-ES" b="1" i="1" dirty="0">
              <a:solidFill>
                <a:srgbClr val="FFFFFF"/>
              </a:solidFill>
              <a:highlight>
                <a:srgbClr val="000000"/>
              </a:highlight>
            </a:endParaRPr>
          </a:p>
          <a:p>
            <a:pPr>
              <a:spcBef>
                <a:spcPts val="1125"/>
              </a:spcBef>
              <a:buSzPct val="100000"/>
            </a:pPr>
            <a:endParaRPr lang="ca-ES" altLang="ca-ES" b="1" i="1" dirty="0">
              <a:solidFill>
                <a:srgbClr val="FFFFFF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8F9AE60-C38B-4AE5-9D0C-5D07E198CA6E}"/>
              </a:ext>
            </a:extLst>
          </p:cNvPr>
          <p:cNvSpPr txBox="1"/>
          <p:nvPr/>
        </p:nvSpPr>
        <p:spPr>
          <a:xfrm>
            <a:off x="674557" y="0"/>
            <a:ext cx="10448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Nuestro agradecimiento a todas las escuelas que acompañamos y compartimos sus imágenes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1142</Words>
  <Application>Microsoft Office PowerPoint</Application>
  <PresentationFormat>Panorámica</PresentationFormat>
  <Paragraphs>84</Paragraphs>
  <Slides>56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56</vt:i4>
      </vt:variant>
    </vt:vector>
  </HeadingPairs>
  <TitlesOfParts>
    <vt:vector size="60" baseType="lpstr">
      <vt:lpstr>Arial</vt:lpstr>
      <vt:lpstr>Avenir Next LT Pro</vt:lpstr>
      <vt:lpstr>Calibri</vt:lpstr>
      <vt:lpstr>AccentBoxVTI</vt:lpstr>
      <vt:lpstr>Presentación de PowerPoint</vt:lpstr>
      <vt:lpstr>Hemos preparado algunas ideas y propuestas para la subdivisión de los patios de la escuela y su utilización simultánea con los espacios interiores. En estos momentos, tanto los patios tristes y grises como los ya verdes nos pueden ofrecer oportunidades. La permanencia al aire libre es necesaria y puede facilitar una alternativa más racional y saludable que sirva de ayuda tanto en el presente como en el futuro. Dentro y fuera escenarios de vida: ¡Devolvamos el paisaje a nuestros patios para organizar propuestas!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Construir plataformas multifuncionales que puedan dar oportunidades…</vt:lpstr>
      <vt:lpstr>Presentación de PowerPoint</vt:lpstr>
      <vt:lpstr>Presentación de PowerPoint</vt:lpstr>
      <vt:lpstr>Rollos de cable reciclados</vt:lpstr>
      <vt:lpstr> Jardineras con flores o árboles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Cajones de diferentes tipos</vt:lpstr>
      <vt:lpstr>Presentación de PowerPoint</vt:lpstr>
      <vt:lpstr>Presentación de PowerPoint</vt:lpstr>
      <vt:lpstr>Presentación de PowerPoint</vt:lpstr>
      <vt:lpstr>Separar espacios con propuestas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Un proyecto de futuro, paso a paso creando pequeños ambientes</vt:lpstr>
      <vt:lpstr>¿Cómo pensamos la globalidad del espacio?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Traspasar los muros de la escuela  Encontrar los entornos naturales donde podemos convivir y crear vínculos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Haciendo posible espacios LLENOS DE REALIDADES   Para la construcción de una escuela DE TOD@S Y PARA TOD@S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 Fernandez</dc:creator>
  <cp:lastModifiedBy>Josep Fernandez</cp:lastModifiedBy>
  <cp:revision>6</cp:revision>
  <dcterms:created xsi:type="dcterms:W3CDTF">2020-09-09T10:59:16Z</dcterms:created>
  <dcterms:modified xsi:type="dcterms:W3CDTF">2020-09-11T09:39:29Z</dcterms:modified>
</cp:coreProperties>
</file>